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7" r:id="rId2"/>
    <p:sldId id="485" r:id="rId3"/>
    <p:sldId id="487" r:id="rId4"/>
    <p:sldId id="457" r:id="rId5"/>
    <p:sldId id="469" r:id="rId6"/>
    <p:sldId id="490" r:id="rId7"/>
    <p:sldId id="491" r:id="rId8"/>
    <p:sldId id="480" r:id="rId9"/>
    <p:sldId id="454" r:id="rId10"/>
    <p:sldId id="484" r:id="rId11"/>
    <p:sldId id="486" r:id="rId12"/>
    <p:sldId id="481" r:id="rId13"/>
    <p:sldId id="483" r:id="rId14"/>
    <p:sldId id="446"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at Celikpala" initials="MC" lastIdx="0" clrIdx="0">
    <p:extLst>
      <p:ext uri="{19B8F6BF-5375-455C-9EA6-DF929625EA0E}">
        <p15:presenceInfo xmlns:p15="http://schemas.microsoft.com/office/powerpoint/2012/main" userId="S-1-5-21-4128998592-3726357506-1739521667-18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1F37A-9E3E-450F-B493-FE26B01B7DAB}" type="datetimeFigureOut">
              <a:rPr lang="tr-TR" smtClean="0"/>
              <a:t>9.06.2022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62083-6A7E-4285-8C20-6FB2E1DB76EB}" type="slidenum">
              <a:rPr lang="tr-TR" smtClean="0"/>
              <a:t>‹#›</a:t>
            </a:fld>
            <a:endParaRPr lang="tr-TR"/>
          </a:p>
        </p:txBody>
      </p:sp>
    </p:spTree>
    <p:extLst>
      <p:ext uri="{BB962C8B-B14F-4D97-AF65-F5344CB8AC3E}">
        <p14:creationId xmlns:p14="http://schemas.microsoft.com/office/powerpoint/2010/main" val="91492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uropa.eu/legislation_summaries/justice_freedom_security/fight_against_organised_crime/l24153_en.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B828CC8B-CF71-4E33-9352-0CE715BC99D2}" type="slidenum">
              <a:rPr lang="en-US" smtClean="0"/>
              <a:pPr/>
              <a:t>1</a:t>
            </a:fld>
            <a:endParaRPr lang="en-US"/>
          </a:p>
        </p:txBody>
      </p:sp>
    </p:spTree>
    <p:extLst>
      <p:ext uri="{BB962C8B-B14F-4D97-AF65-F5344CB8AC3E}">
        <p14:creationId xmlns:p14="http://schemas.microsoft.com/office/powerpoint/2010/main" val="367093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38FCC0-6370-45C1-AE77-8F858D92D919}" type="slidenum">
              <a:rPr lang="tr-TR" altLang="tr-TR">
                <a:latin typeface="Calibri" panose="020F0502020204030204" pitchFamily="34" charset="0"/>
              </a:rPr>
              <a:pPr eaLnBrk="1" hangingPunct="1"/>
              <a:t>11</a:t>
            </a:fld>
            <a:endParaRPr lang="tr-TR" altLang="tr-TR">
              <a:latin typeface="Calibri" panose="020F0502020204030204" pitchFamily="34" charset="0"/>
            </a:endParaRPr>
          </a:p>
        </p:txBody>
      </p:sp>
    </p:spTree>
    <p:extLst>
      <p:ext uri="{BB962C8B-B14F-4D97-AF65-F5344CB8AC3E}">
        <p14:creationId xmlns:p14="http://schemas.microsoft.com/office/powerpoint/2010/main" val="82741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normAutofit fontScale="92500" lnSpcReduction="10000"/>
          </a:bodyPr>
          <a:lstStyle/>
          <a:p>
            <a:pPr>
              <a:defRPr/>
            </a:pPr>
            <a:r>
              <a:rPr lang="en-US" dirty="0" smtClean="0"/>
              <a:t>As a complement to the measures that have been taken at national level, the EU has already adopted a number of legislative measures setting minimum standards for infrastructure protection in the framework of its different policies. This is notably the case in the transport, communication, energy, occupational health and safety, and public health sectors.</a:t>
            </a:r>
          </a:p>
          <a:p>
            <a:pPr>
              <a:defRPr/>
            </a:pPr>
            <a:r>
              <a:rPr lang="en-US" dirty="0" smtClean="0"/>
              <a:t>A further step towards communication security is being made with the creation of the </a:t>
            </a:r>
            <a:r>
              <a:rPr lang="en-US" dirty="0" smtClean="0">
                <a:hlinkClick r:id="rId3" action="ppaction://hlinkfile"/>
              </a:rPr>
              <a:t>European Network and Information Security Agency</a:t>
            </a:r>
            <a:r>
              <a:rPr lang="en-US" dirty="0" smtClean="0"/>
              <a:t> (</a:t>
            </a:r>
            <a:r>
              <a:rPr lang="en-US" dirty="0" err="1" smtClean="0"/>
              <a:t>ENISA</a:t>
            </a:r>
            <a:r>
              <a:rPr lang="en-US" dirty="0" smtClean="0"/>
              <a:t>). In addition, in sectors like aviation and maritime security, inspection services have been created within the Commission to monitor the implementation of security legislation by EU countries.</a:t>
            </a:r>
          </a:p>
          <a:p>
            <a:pPr>
              <a:defRPr/>
            </a:pPr>
            <a:r>
              <a:rPr lang="en-US" dirty="0" smtClean="0"/>
              <a:t> A European </a:t>
            </a:r>
            <a:r>
              <a:rPr lang="en-US" dirty="0" err="1" smtClean="0"/>
              <a:t>Programme</a:t>
            </a:r>
            <a:r>
              <a:rPr lang="en-US" dirty="0" smtClean="0"/>
              <a:t> for Critical Infrastructure Protection (</a:t>
            </a:r>
            <a:r>
              <a:rPr lang="en-US" dirty="0" err="1" smtClean="0"/>
              <a:t>EPCIP</a:t>
            </a:r>
            <a:r>
              <a:rPr lang="en-US" dirty="0" smtClean="0"/>
              <a:t>) will be set up with a view to identifying critical infrastructure, </a:t>
            </a:r>
            <a:r>
              <a:rPr lang="en-US" dirty="0" err="1" smtClean="0"/>
              <a:t>analysing</a:t>
            </a:r>
            <a:r>
              <a:rPr lang="en-US" dirty="0" smtClean="0"/>
              <a:t> vulnerability and interdependence, and coming forward with solutions to protect from, and prepare for, all hazards. The </a:t>
            </a:r>
            <a:r>
              <a:rPr lang="en-US" dirty="0" err="1" smtClean="0"/>
              <a:t>programme</a:t>
            </a:r>
            <a:r>
              <a:rPr lang="en-US" dirty="0" smtClean="0"/>
              <a:t> should include helping industrial sectors to determine the terrorist threat and potential consequences in their risk assessments. EU countries’ law enforcement bodies and civil protection services should ensure that </a:t>
            </a:r>
            <a:r>
              <a:rPr lang="en-US" dirty="0" err="1" smtClean="0"/>
              <a:t>EPCIP</a:t>
            </a:r>
            <a:r>
              <a:rPr lang="en-US" dirty="0" smtClean="0"/>
              <a:t> forms an integral part of their planning and awareness-raising activities.</a:t>
            </a:r>
          </a:p>
          <a:p>
            <a:pPr>
              <a:defRPr/>
            </a:pPr>
            <a:r>
              <a:rPr lang="en-US" dirty="0" smtClean="0"/>
              <a:t>A Critical Infrastructure Warning Information Network (</a:t>
            </a:r>
            <a:r>
              <a:rPr lang="en-US" dirty="0" err="1" smtClean="0"/>
              <a:t>CIWIN</a:t>
            </a:r>
            <a:r>
              <a:rPr lang="en-US" dirty="0" smtClean="0"/>
              <a:t>) that brings together critical infrastructure protection specialists from EU countries. This infrastructure warning network assist the Commission in drawing up the </a:t>
            </a:r>
            <a:r>
              <a:rPr lang="en-US" dirty="0" err="1" smtClean="0"/>
              <a:t>programme</a:t>
            </a:r>
            <a:r>
              <a:rPr lang="en-US" dirty="0" smtClean="0"/>
              <a:t>.</a:t>
            </a:r>
          </a:p>
          <a:p>
            <a:pPr>
              <a:defRPr/>
            </a:pPr>
            <a:r>
              <a:rPr lang="en-US" dirty="0" smtClean="0"/>
              <a:t>In conclusion, the goal of </a:t>
            </a:r>
            <a:r>
              <a:rPr lang="en-US" dirty="0" err="1" smtClean="0"/>
              <a:t>EPCIP</a:t>
            </a:r>
            <a:r>
              <a:rPr lang="en-US" dirty="0" smtClean="0"/>
              <a:t> and the duty of the Commission would be to ensure that there are adequate and uniform levels of protective security on critical infrastructure, minimal points of failure and tested rapid reaction arrangements throughout the EU.</a:t>
            </a:r>
          </a:p>
          <a:p>
            <a:pPr>
              <a:defRPr/>
            </a:pPr>
            <a:endParaRPr lang="en-US" dirty="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E5D234-BBBE-4C19-8771-F94CC1CA73EA}" type="slidenum">
              <a:rPr lang="tr-TR" altLang="tr-TR">
                <a:latin typeface="Calibri" panose="020F0502020204030204" pitchFamily="34" charset="0"/>
              </a:rPr>
              <a:pPr eaLnBrk="1" hangingPunct="1"/>
              <a:t>12</a:t>
            </a:fld>
            <a:endParaRPr lang="tr-TR" altLang="tr-TR">
              <a:latin typeface="Calibri" panose="020F0502020204030204" pitchFamily="34" charset="0"/>
            </a:endParaRPr>
          </a:p>
        </p:txBody>
      </p:sp>
    </p:spTree>
    <p:extLst>
      <p:ext uri="{BB962C8B-B14F-4D97-AF65-F5344CB8AC3E}">
        <p14:creationId xmlns:p14="http://schemas.microsoft.com/office/powerpoint/2010/main" val="300675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50438C-31F5-4335-90AC-235C40D977A6}" type="slidenum">
              <a:rPr lang="tr-TR" altLang="tr-TR">
                <a:latin typeface="Calibri" panose="020F0502020204030204" pitchFamily="34" charset="0"/>
              </a:rPr>
              <a:pPr eaLnBrk="1" hangingPunct="1"/>
              <a:t>2</a:t>
            </a:fld>
            <a:endParaRPr lang="tr-TR" altLang="tr-TR">
              <a:latin typeface="Calibri" panose="020F050202020403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Critical infrastructures are those physical and information technology facilities, networks, services and assest which, if disrupted or destroyed, would have a serious impact on the health, safety, security or economic well-being of citizens or the effective functioning of governments. </a:t>
            </a:r>
            <a:r>
              <a:rPr lang="en-US" altLang="tr-TR" smtClean="0"/>
              <a:t>From energy systems that power our neighborhoods, to transportation networks that move us around our communities and the country, to facilities that provide our families with safe drinking water,</a:t>
            </a:r>
            <a:r>
              <a:rPr lang="tr-TR" altLang="tr-TR" smtClean="0"/>
              <a:t> critical infrastructure and key resources </a:t>
            </a:r>
            <a:r>
              <a:rPr lang="en-US" altLang="tr-TR" smtClean="0"/>
              <a:t>impacts nearly every aspect of our daily lives.</a:t>
            </a:r>
          </a:p>
          <a:p>
            <a:pPr eaLnBrk="1" hangingPunct="1">
              <a:spcBef>
                <a:spcPct val="0"/>
              </a:spcBef>
            </a:pPr>
            <a:r>
              <a:rPr lang="en-US" altLang="tr-TR" smtClean="0"/>
              <a:t>In short, </a:t>
            </a:r>
            <a:r>
              <a:rPr lang="en-US" altLang="tr-TR" b="1" u="sng" smtClean="0"/>
              <a:t>CIKR is an umbrella term referring to</a:t>
            </a:r>
            <a:r>
              <a:rPr lang="tr-TR" altLang="tr-TR" b="1" u="sng" smtClean="0"/>
              <a:t>; </a:t>
            </a:r>
            <a:r>
              <a:rPr lang="en-US" altLang="tr-TR" b="1" u="sng" smtClean="0"/>
              <a:t>the assets of </a:t>
            </a:r>
            <a:r>
              <a:rPr lang="tr-TR" altLang="tr-TR" b="1" u="sng" smtClean="0"/>
              <a:t>country’s</a:t>
            </a:r>
            <a:r>
              <a:rPr lang="en-US" altLang="tr-TR" b="1" u="sng" smtClean="0"/>
              <a:t> essential to the nation's security</a:t>
            </a:r>
            <a:r>
              <a:rPr lang="en-US" altLang="tr-TR" smtClean="0"/>
              <a:t>,</a:t>
            </a:r>
            <a:r>
              <a:rPr lang="tr-TR" altLang="tr-TR" smtClean="0"/>
              <a:t> </a:t>
            </a:r>
          </a:p>
          <a:p>
            <a:pPr eaLnBrk="1" hangingPunct="1">
              <a:spcBef>
                <a:spcPct val="0"/>
              </a:spcBef>
            </a:pPr>
            <a:r>
              <a:rPr lang="en-US" altLang="tr-TR" b="1" u="sng" smtClean="0"/>
              <a:t>public health and safety</a:t>
            </a:r>
            <a:r>
              <a:rPr lang="en-US" altLang="tr-TR" smtClean="0"/>
              <a:t>, </a:t>
            </a:r>
            <a:endParaRPr lang="tr-TR" altLang="tr-TR" smtClean="0"/>
          </a:p>
          <a:p>
            <a:pPr eaLnBrk="1" hangingPunct="1">
              <a:spcBef>
                <a:spcPct val="0"/>
              </a:spcBef>
            </a:pPr>
            <a:r>
              <a:rPr lang="en-US" altLang="tr-TR" b="1" u="sng" smtClean="0"/>
              <a:t>economic vitality</a:t>
            </a:r>
            <a:r>
              <a:rPr lang="en-US" altLang="tr-TR" smtClean="0"/>
              <a:t>, and</a:t>
            </a:r>
            <a:endParaRPr lang="tr-TR" altLang="tr-TR" smtClean="0"/>
          </a:p>
          <a:p>
            <a:pPr eaLnBrk="1" hangingPunct="1">
              <a:spcBef>
                <a:spcPct val="0"/>
              </a:spcBef>
            </a:pPr>
            <a:r>
              <a:rPr lang="en-US" altLang="tr-TR" b="1" u="sng" smtClean="0"/>
              <a:t>way of life</a:t>
            </a:r>
            <a:r>
              <a:rPr lang="en-US" altLang="tr-TR" smtClean="0"/>
              <a:t>.</a:t>
            </a:r>
            <a:endParaRPr lang="tr-TR" altLang="tr-TR" smtClean="0"/>
          </a:p>
        </p:txBody>
      </p:sp>
    </p:spTree>
    <p:extLst>
      <p:ext uri="{BB962C8B-B14F-4D97-AF65-F5344CB8AC3E}">
        <p14:creationId xmlns:p14="http://schemas.microsoft.com/office/powerpoint/2010/main" val="287484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D231C5-BF2F-4B44-819E-A303AFF8C90B}" type="slidenum">
              <a:rPr lang="tr-TR" altLang="tr-TR">
                <a:latin typeface="Calibri" panose="020F0502020204030204" pitchFamily="34" charset="0"/>
              </a:rPr>
              <a:pPr eaLnBrk="1" hangingPunct="1"/>
              <a:t>3</a:t>
            </a:fld>
            <a:endParaRPr lang="tr-TR" altLang="tr-TR">
              <a:latin typeface="Calibri" panose="020F0502020204030204" pitchFamily="34" charset="0"/>
            </a:endParaRPr>
          </a:p>
        </p:txBody>
      </p:sp>
    </p:spTree>
    <p:extLst>
      <p:ext uri="{BB962C8B-B14F-4D97-AF65-F5344CB8AC3E}">
        <p14:creationId xmlns:p14="http://schemas.microsoft.com/office/powerpoint/2010/main" val="383631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normAutofit fontScale="47500" lnSpcReduction="20000"/>
          </a:bodyPr>
          <a:lstStyle/>
          <a:p>
            <a:pPr eaLnBrk="1" hangingPunct="1">
              <a:lnSpc>
                <a:spcPct val="150000"/>
              </a:lnSpc>
              <a:spcBef>
                <a:spcPct val="0"/>
              </a:spcBef>
              <a:defRPr/>
            </a:pPr>
            <a:r>
              <a:rPr lang="en-US" b="1" dirty="0" smtClean="0"/>
              <a:t>Why is </a:t>
            </a:r>
            <a:r>
              <a:rPr lang="en-US" b="1" dirty="0" err="1" smtClean="0"/>
              <a:t>CIKR</a:t>
            </a:r>
            <a:r>
              <a:rPr lang="en-US" b="1" dirty="0" smtClean="0"/>
              <a:t> Protection Important?</a:t>
            </a:r>
          </a:p>
          <a:p>
            <a:pPr eaLnBrk="1" hangingPunct="1">
              <a:lnSpc>
                <a:spcPct val="150000"/>
              </a:lnSpc>
              <a:spcBef>
                <a:spcPct val="0"/>
              </a:spcBef>
              <a:defRPr/>
            </a:pPr>
            <a:r>
              <a:rPr lang="en-US" dirty="0" smtClean="0"/>
              <a:t>Attacks on </a:t>
            </a:r>
            <a:r>
              <a:rPr lang="en-US" dirty="0" err="1" smtClean="0"/>
              <a:t>CIKR</a:t>
            </a:r>
            <a:r>
              <a:rPr lang="en-US" dirty="0" smtClean="0"/>
              <a:t> could significantly</a:t>
            </a:r>
            <a:r>
              <a:rPr lang="tr-TR" dirty="0" smtClean="0"/>
              <a:t> </a:t>
            </a:r>
            <a:r>
              <a:rPr lang="en-US" b="1" u="sng" dirty="0" smtClean="0"/>
              <a:t>disrupt the functioning of government and business alike</a:t>
            </a:r>
            <a:r>
              <a:rPr lang="en-US" dirty="0" smtClean="0"/>
              <a:t> and</a:t>
            </a:r>
            <a:r>
              <a:rPr lang="tr-TR" dirty="0" smtClean="0"/>
              <a:t> </a:t>
            </a:r>
            <a:r>
              <a:rPr lang="en-US" b="1" u="sng" dirty="0" smtClean="0"/>
              <a:t>produce cascading effects far beyond the targeted </a:t>
            </a:r>
            <a:r>
              <a:rPr lang="en-US" dirty="0" smtClean="0"/>
              <a:t>sector and physical location of the incident.</a:t>
            </a:r>
          </a:p>
          <a:p>
            <a:pPr eaLnBrk="1" hangingPunct="1">
              <a:lnSpc>
                <a:spcPct val="150000"/>
              </a:lnSpc>
              <a:spcBef>
                <a:spcPct val="0"/>
              </a:spcBef>
              <a:defRPr/>
            </a:pPr>
            <a:r>
              <a:rPr lang="en-US" dirty="0" smtClean="0"/>
              <a:t>Direct terrorist attacks and natural, manmade, or technological hazards could </a:t>
            </a:r>
            <a:r>
              <a:rPr lang="en-US" b="1" u="sng" dirty="0" smtClean="0"/>
              <a:t>produce catastrophic losses in terms of human casualties, property destruction, and economic effects</a:t>
            </a:r>
            <a:r>
              <a:rPr lang="en-US" dirty="0" smtClean="0"/>
              <a:t>, as well as </a:t>
            </a:r>
            <a:r>
              <a:rPr lang="en-US" b="1" u="sng" dirty="0" smtClean="0"/>
              <a:t>profound damage to public morale and confidence.</a:t>
            </a:r>
            <a:endParaRPr lang="en-US" dirty="0" smtClean="0"/>
          </a:p>
          <a:p>
            <a:pPr eaLnBrk="1" hangingPunct="1">
              <a:lnSpc>
                <a:spcPct val="150000"/>
              </a:lnSpc>
              <a:spcBef>
                <a:spcPct val="0"/>
              </a:spcBef>
              <a:defRPr/>
            </a:pPr>
            <a:r>
              <a:rPr lang="en-US" dirty="0" smtClean="0"/>
              <a:t>Attacks using components of the </a:t>
            </a:r>
            <a:r>
              <a:rPr lang="en-US" dirty="0" err="1" smtClean="0"/>
              <a:t>CIKR</a:t>
            </a:r>
            <a:r>
              <a:rPr lang="en-US" dirty="0" smtClean="0"/>
              <a:t> </a:t>
            </a:r>
            <a:r>
              <a:rPr lang="en-US" b="1" u="sng" dirty="0" smtClean="0"/>
              <a:t>as weapons of mass destruction could have even more devastating physical and psychological consequences.</a:t>
            </a:r>
            <a:endParaRPr lang="tr-TR" b="1" u="sng" dirty="0" smtClean="0"/>
          </a:p>
          <a:p>
            <a:pPr eaLnBrk="1" hangingPunct="1">
              <a:spcBef>
                <a:spcPct val="0"/>
              </a:spcBef>
              <a:defRPr/>
            </a:pPr>
            <a:endParaRPr lang="tr-TR" dirty="0" smtClean="0"/>
          </a:p>
          <a:p>
            <a:pPr>
              <a:defRPr/>
            </a:pPr>
            <a:r>
              <a:rPr lang="en-US" dirty="0" smtClean="0"/>
              <a:t>The potential for catastrophic terrorist attacks that affect critical infrastructures is increasing. The consequences of an attack on the industrial control systems of critical infrastructure could vary widely. It is commonly assumed that a successful cyber attack would cause few, if any, casualties, but might result in loss of vital infrastructure service. For example, a successful cyber-attack on the public telephone switching network might deprive customers of telephone service while technicians reset and repaired the switching network. An attack on a chemical or liquid natural gas facility's control systems might lead to more widespread loss of lives as well as significant physical damage.</a:t>
            </a:r>
          </a:p>
          <a:p>
            <a:pPr>
              <a:defRPr/>
            </a:pPr>
            <a:r>
              <a:rPr lang="en-US" dirty="0" smtClean="0"/>
              <a:t>Another type of catastrophic infrastructure failure might be when one part of the infrastructure leads to the failure of other parts, causing widespread cascade effect. Such failure might occur due to the synergistic effect of infrastructure industries on each other. A simple example might be an attack on electrical utilities where electricity distribution was disrupted; sewage treatment plants and waterworks could also fail, as the turbines and other electrical apparatuses in these facilities might shut down.</a:t>
            </a:r>
          </a:p>
          <a:p>
            <a:pPr>
              <a:defRPr/>
            </a:pPr>
            <a:r>
              <a:rPr lang="en-US" dirty="0" smtClean="0"/>
              <a:t>Cascade events can be very damaging too, causing widespread utility outages. The blackouts </a:t>
            </a:r>
            <a:r>
              <a:rPr lang="tr-TR" dirty="0" err="1" smtClean="0"/>
              <a:t>for</a:t>
            </a:r>
            <a:r>
              <a:rPr lang="tr-TR" dirty="0" smtClean="0"/>
              <a:t> </a:t>
            </a:r>
            <a:r>
              <a:rPr lang="tr-TR" dirty="0" err="1" smtClean="0"/>
              <a:t>example</a:t>
            </a:r>
            <a:r>
              <a:rPr lang="tr-TR" dirty="0" smtClean="0"/>
              <a:t> </a:t>
            </a:r>
            <a:r>
              <a:rPr lang="en-US" dirty="0" smtClean="0"/>
              <a:t>have put in evidence the vulnerability of energy infrastructures and consequently the need to find effective measures to prevent/or to mitigate the consequences derived from a major supply disruption. This use of cyber-terrorism could also result in an amplification of the physical attack's effects. An example of this might be a conventional bombing attack on a building combined with a temporary denial of electrical or telephone service. The resulting degradation of emergency response, until back-up electrical or communication systems can be brought into place and used, could increase the number of casualties and public panic.</a:t>
            </a:r>
            <a:endParaRPr lang="tr-TR" dirty="0" smtClean="0"/>
          </a:p>
          <a:p>
            <a:pPr>
              <a:defRPr/>
            </a:pPr>
            <a:r>
              <a:rPr lang="en-US" dirty="0" smtClean="0"/>
              <a:t>The potential for catastrophic terrorist attacks that affect critical infrastructures is increasing. The consequences of an attack on the industrial control systems of critical infrastructure could vary widely. It is commonly assumed that a successful cyber attack would cause few, if any, casualties, but might result in loss of vital infrastructure service. For example, a successful cyber-attack on the public telephone switching network might deprive customers of telephone service while technicians reset and repaired the switching network. An attack on a chemical or liquid natural gas facility's control systems might lead to more widespread loss of lives as well as significant physical damage.</a:t>
            </a:r>
          </a:p>
          <a:p>
            <a:pPr>
              <a:defRPr/>
            </a:pPr>
            <a:r>
              <a:rPr lang="en-US" dirty="0" smtClean="0"/>
              <a:t>Another type of catastrophic infrastructure failure might be when one part of the infrastructure leads to the failure of other parts, causing widespread cascade effect. Such failure might occur due to the synergistic effect of infrastructure industries on each other. A simple example might be an attack on electrical utilities where electricity distribution was disrupted; sewage treatment plants and waterworks could also fail, as the turbines and other electrical apparatuses in these facilities might shut down.</a:t>
            </a:r>
          </a:p>
          <a:p>
            <a:pPr>
              <a:defRPr/>
            </a:pPr>
            <a:r>
              <a:rPr lang="en-US" dirty="0" smtClean="0"/>
              <a:t>Cascade events can be very damaging too, causing widespread utility outages. The blackouts </a:t>
            </a:r>
            <a:r>
              <a:rPr lang="tr-TR" dirty="0" err="1" smtClean="0"/>
              <a:t>for</a:t>
            </a:r>
            <a:r>
              <a:rPr lang="tr-TR" dirty="0" smtClean="0"/>
              <a:t> </a:t>
            </a:r>
            <a:r>
              <a:rPr lang="tr-TR" dirty="0" err="1" smtClean="0"/>
              <a:t>example</a:t>
            </a:r>
            <a:r>
              <a:rPr lang="tr-TR" dirty="0" smtClean="0"/>
              <a:t> </a:t>
            </a:r>
            <a:r>
              <a:rPr lang="en-US" dirty="0" smtClean="0"/>
              <a:t>have put in evidence the vulnerability of energy infrastructures and consequently the need to find effective measures to prevent/or to mitigate the consequences derived from a major supply disruption. This use of cyber-terrorism could also result in an amplification of the physical attack's effects. An example of this might be a conventional bombing attack on a building combined with a temporary denial of electrical or telephone service. The resulting degradation of emergency response, until back-up electrical or communication systems can be brought into place and used, could increase the number of casualties and public panic.</a:t>
            </a:r>
          </a:p>
          <a:p>
            <a:pPr>
              <a:defRPr/>
            </a:pPr>
            <a:endParaRPr lang="en-US" dirty="0" smtClean="0"/>
          </a:p>
          <a:p>
            <a:pPr>
              <a:defRPr/>
            </a:pPr>
            <a:endParaRPr lang="en-US" dirty="0" smtClean="0"/>
          </a:p>
          <a:p>
            <a:pPr>
              <a:defRPr/>
            </a:pPr>
            <a:endParaRPr lang="en-US" dirty="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4E7B78-2F8A-45CE-95C7-E3B842A17F0E}" type="slidenum">
              <a:rPr lang="tr-TR" altLang="tr-TR">
                <a:latin typeface="Calibri" panose="020F0502020204030204" pitchFamily="34" charset="0"/>
              </a:rPr>
              <a:pPr eaLnBrk="1" hangingPunct="1"/>
              <a:t>4</a:t>
            </a:fld>
            <a:endParaRPr lang="tr-TR" altLang="tr-TR">
              <a:latin typeface="Calibri" panose="020F0502020204030204" pitchFamily="34" charset="0"/>
            </a:endParaRPr>
          </a:p>
        </p:txBody>
      </p:sp>
    </p:spTree>
    <p:extLst>
      <p:ext uri="{BB962C8B-B14F-4D97-AF65-F5344CB8AC3E}">
        <p14:creationId xmlns:p14="http://schemas.microsoft.com/office/powerpoint/2010/main" val="183428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US alone 77.000 dams and reservoirs and 3.200.000 km + pipelines</a:t>
            </a:r>
            <a:endParaRPr lang="en-US" altLang="tr-TR"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42ABB4-89DB-4E9C-8E6E-5FFBAAB70666}" type="slidenum">
              <a:rPr lang="tr-TR" altLang="tr-TR">
                <a:latin typeface="Calibri" panose="020F0502020204030204" pitchFamily="34" charset="0"/>
              </a:rPr>
              <a:pPr eaLnBrk="1" hangingPunct="1"/>
              <a:t>5</a:t>
            </a:fld>
            <a:endParaRPr lang="tr-TR" altLang="tr-TR">
              <a:latin typeface="Calibri" panose="020F0502020204030204" pitchFamily="34" charset="0"/>
            </a:endParaRPr>
          </a:p>
        </p:txBody>
      </p:sp>
    </p:spTree>
    <p:extLst>
      <p:ext uri="{BB962C8B-B14F-4D97-AF65-F5344CB8AC3E}">
        <p14:creationId xmlns:p14="http://schemas.microsoft.com/office/powerpoint/2010/main" val="292361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tr-TR" b="1" smtClean="0"/>
              <a:t>Malignant Forces are mostly natural forces that deteriorate infrastructure. These are the relentless forces of time, weather and neglect, and include: </a:t>
            </a:r>
          </a:p>
          <a:p>
            <a:r>
              <a:rPr lang="en-US" altLang="tr-TR" smtClean="0"/>
              <a:t>• Critical support failure of aging steel, concrete or other material </a:t>
            </a:r>
          </a:p>
          <a:p>
            <a:r>
              <a:rPr lang="en-US" altLang="tr-TR" smtClean="0"/>
              <a:t>• Structures weakened by hurricanes, earthquakes or other natural events </a:t>
            </a:r>
          </a:p>
          <a:p>
            <a:r>
              <a:rPr lang="en-US" altLang="tr-TR" smtClean="0"/>
              <a:t>• Structures weakened by overuse, or usage that exceeds the original design specifications </a:t>
            </a:r>
          </a:p>
          <a:p>
            <a:r>
              <a:rPr lang="en-US" altLang="tr-TR" smtClean="0"/>
              <a:t>• General failures in technology, systems or processes </a:t>
            </a:r>
          </a:p>
          <a:p>
            <a:endParaRPr lang="tr-TR" altLang="tr-TR" smtClean="0"/>
          </a:p>
          <a:p>
            <a:endParaRPr lang="en-US" altLang="tr-TR" smtClean="0"/>
          </a:p>
          <a:p>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AFE01C-7F4F-4092-9A18-B2EFC40A7D91}" type="slidenum">
              <a:rPr lang="tr-TR" altLang="tr-TR">
                <a:latin typeface="Calibri" panose="020F0502020204030204" pitchFamily="34" charset="0"/>
              </a:rPr>
              <a:pPr eaLnBrk="1" hangingPunct="1"/>
              <a:t>6</a:t>
            </a:fld>
            <a:endParaRPr lang="tr-TR" altLang="tr-TR">
              <a:latin typeface="Calibri" panose="020F0502020204030204" pitchFamily="34" charset="0"/>
            </a:endParaRPr>
          </a:p>
        </p:txBody>
      </p:sp>
    </p:spTree>
    <p:extLst>
      <p:ext uri="{BB962C8B-B14F-4D97-AF65-F5344CB8AC3E}">
        <p14:creationId xmlns:p14="http://schemas.microsoft.com/office/powerpoint/2010/main" val="210303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tr-TR" b="1" smtClean="0"/>
              <a:t>Malevolent Forces are the external forces that threaten to physically attack and disrupt the normal operation of infrastructure. These threats include: </a:t>
            </a:r>
          </a:p>
          <a:p>
            <a:r>
              <a:rPr lang="en-US" altLang="tr-TR" smtClean="0"/>
              <a:t>• Terrorist organizations, both foreign and domestic </a:t>
            </a:r>
          </a:p>
          <a:p>
            <a:r>
              <a:rPr lang="en-US" altLang="tr-TR" smtClean="0"/>
              <a:t>• Elements working on behalf of a competitive foreign power </a:t>
            </a:r>
          </a:p>
          <a:p>
            <a:r>
              <a:rPr lang="en-US" altLang="tr-TR" smtClean="0"/>
              <a:t>• Individuals with malicious intent towards the government, or towards a particular business or organization, who are “super-empowered” by modern information, communications, and other technologies </a:t>
            </a:r>
          </a:p>
          <a:p>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5293EE-2C94-42BA-BA3B-BF7D3A00F5AE}" type="slidenum">
              <a:rPr lang="tr-TR" altLang="tr-TR">
                <a:latin typeface="Calibri" panose="020F0502020204030204" pitchFamily="34" charset="0"/>
              </a:rPr>
              <a:pPr eaLnBrk="1" hangingPunct="1"/>
              <a:t>7</a:t>
            </a:fld>
            <a:endParaRPr lang="tr-TR" altLang="tr-TR">
              <a:latin typeface="Calibri" panose="020F0502020204030204" pitchFamily="34" charset="0"/>
            </a:endParaRPr>
          </a:p>
        </p:txBody>
      </p:sp>
    </p:spTree>
    <p:extLst>
      <p:ext uri="{BB962C8B-B14F-4D97-AF65-F5344CB8AC3E}">
        <p14:creationId xmlns:p14="http://schemas.microsoft.com/office/powerpoint/2010/main" val="396745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Energy Infrastructure is a network of systems</a:t>
            </a: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Any disruption has the potential to trigger a cascade of network failures</a:t>
            </a: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Globalisation and deregulation have amplified the opportunity for terrorist and other criminally minded groups to initiate attacks and disruption</a:t>
            </a:r>
            <a:endParaRPr lang="en-US" b="1" dirty="0" smtClean="0">
              <a:latin typeface="Verdana" pitchFamily="34" charset="0"/>
            </a:endParaRPr>
          </a:p>
          <a:p>
            <a:pPr marL="365760" indent="-256032" eaLnBrk="1" fontAlgn="auto" hangingPunct="1">
              <a:spcBef>
                <a:spcPts val="0"/>
              </a:spcBef>
              <a:spcAft>
                <a:spcPts val="0"/>
              </a:spcAft>
              <a:buFont typeface="Wingdings 3"/>
              <a:buChar char=""/>
              <a:defRPr/>
            </a:pPr>
            <a:r>
              <a:rPr lang="en-GB" b="1" dirty="0" smtClean="0">
                <a:latin typeface="Verdana" pitchFamily="34" charset="0"/>
              </a:rPr>
              <a:t>It is vital to mitigate risks to energy infrastructures by investing in the entire energy supply chain</a:t>
            </a:r>
          </a:p>
          <a:p>
            <a:pPr marL="365760" indent="-256032" eaLnBrk="1" fontAlgn="auto" hangingPunct="1">
              <a:spcBef>
                <a:spcPts val="0"/>
              </a:spcBef>
              <a:spcAft>
                <a:spcPts val="0"/>
              </a:spcAft>
              <a:buFont typeface="Wingdings 3"/>
              <a:buChar char=""/>
              <a:defRPr/>
            </a:pPr>
            <a:r>
              <a:rPr lang="en-GB" b="1" dirty="0" smtClean="0">
                <a:latin typeface="Verdana" pitchFamily="34" charset="0"/>
              </a:rPr>
              <a:t>Such investment will then be directed to mitigating attacks (terrorist and criminal), natural catastrophes and accidents</a:t>
            </a:r>
          </a:p>
          <a:p>
            <a:pPr marL="365760" indent="-256032" eaLnBrk="1" fontAlgn="auto" hangingPunct="1">
              <a:spcBef>
                <a:spcPts val="0"/>
              </a:spcBef>
              <a:spcAft>
                <a:spcPts val="0"/>
              </a:spcAft>
              <a:buFont typeface="Wingdings 3"/>
              <a:buChar char=""/>
              <a:defRPr/>
            </a:pPr>
            <a:r>
              <a:rPr lang="en-GB" b="1" dirty="0" smtClean="0">
                <a:latin typeface="Verdana" pitchFamily="34" charset="0"/>
              </a:rPr>
              <a:t>This investment must be targeted at CRITICAL energy infrastructure</a:t>
            </a:r>
            <a:endParaRPr lang="tr-TR" b="1" dirty="0" smtClean="0">
              <a:latin typeface="Verdana" pitchFamily="34" charset="0"/>
            </a:endParaRP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To increase infrastructure situational awareness, private sector energy infrastructure operators and owners should communicate regularly, comprehensively and transparently</a:t>
            </a: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Public authorities should ensure that information regarding threats is communicated in a full and timely manner to private sector operators and owners</a:t>
            </a:r>
            <a:endParaRPr lang="en-US" b="1" dirty="0" smtClean="0">
              <a:latin typeface="Verdana" pitchFamily="34" charset="0"/>
            </a:endParaRPr>
          </a:p>
          <a:p>
            <a:pPr marL="365760" indent="-256032" eaLnBrk="1" fontAlgn="auto" hangingPunct="1">
              <a:spcBef>
                <a:spcPts val="0"/>
              </a:spcBef>
              <a:spcAft>
                <a:spcPts val="0"/>
              </a:spcAft>
              <a:buFont typeface="Wingdings 3"/>
              <a:buChar char=""/>
              <a:defRPr/>
            </a:pPr>
            <a:endParaRPr lang="en-US" b="1" dirty="0" smtClean="0">
              <a:solidFill>
                <a:srgbClr val="FD2711"/>
              </a:solidFill>
              <a:effectLst>
                <a:outerShdw blurRad="38100" dist="38100" dir="2700000" algn="tl">
                  <a:srgbClr val="C0C0C0"/>
                </a:outerShdw>
              </a:effectLst>
              <a:latin typeface="Verdana" pitchFamily="34" charset="0"/>
            </a:endParaRP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Energy Infrastructure is a network of systems</a:t>
            </a: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Any disruption has the potential to trigger a cascade of network failures</a:t>
            </a: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Globalisation and deregulation have amplified the opportunity for terrorist and other criminally minded groups to initiate attacks and disruption</a:t>
            </a:r>
            <a:endParaRPr lang="en-US" b="1" dirty="0" smtClean="0">
              <a:latin typeface="Verdana" pitchFamily="34" charset="0"/>
            </a:endParaRPr>
          </a:p>
          <a:p>
            <a:pPr marL="365760" indent="-256032" eaLnBrk="1" fontAlgn="auto" hangingPunct="1">
              <a:spcBef>
                <a:spcPts val="0"/>
              </a:spcBef>
              <a:spcAft>
                <a:spcPts val="0"/>
              </a:spcAft>
              <a:buFont typeface="Wingdings 3"/>
              <a:buChar char=""/>
              <a:defRPr/>
            </a:pPr>
            <a:r>
              <a:rPr lang="en-GB" b="1" dirty="0" smtClean="0">
                <a:latin typeface="Verdana" pitchFamily="34" charset="0"/>
              </a:rPr>
              <a:t>It is vital to mitigate risks to energy infrastructures by investing in the entire energy supply chain</a:t>
            </a:r>
          </a:p>
          <a:p>
            <a:pPr marL="365760" indent="-256032" eaLnBrk="1" fontAlgn="auto" hangingPunct="1">
              <a:spcBef>
                <a:spcPts val="0"/>
              </a:spcBef>
              <a:spcAft>
                <a:spcPts val="0"/>
              </a:spcAft>
              <a:buFont typeface="Wingdings 3"/>
              <a:buChar char=""/>
              <a:defRPr/>
            </a:pPr>
            <a:r>
              <a:rPr lang="en-GB" b="1" dirty="0" smtClean="0">
                <a:latin typeface="Verdana" pitchFamily="34" charset="0"/>
              </a:rPr>
              <a:t>Such investment will then be directed to mitigating attacks (terrorist and criminal), natural catastrophes and accidents</a:t>
            </a:r>
          </a:p>
          <a:p>
            <a:pPr marL="365760" indent="-256032" eaLnBrk="1" fontAlgn="auto" hangingPunct="1">
              <a:spcBef>
                <a:spcPts val="0"/>
              </a:spcBef>
              <a:spcAft>
                <a:spcPts val="0"/>
              </a:spcAft>
              <a:buFont typeface="Wingdings 3"/>
              <a:buChar char=""/>
              <a:defRPr/>
            </a:pPr>
            <a:r>
              <a:rPr lang="en-GB" b="1" dirty="0" smtClean="0">
                <a:latin typeface="Verdana" pitchFamily="34" charset="0"/>
              </a:rPr>
              <a:t>This investment must be targeted at CRITICAL energy infrastructure</a:t>
            </a:r>
            <a:endParaRPr lang="tr-TR" b="1" dirty="0" smtClean="0">
              <a:latin typeface="Verdana" pitchFamily="34" charset="0"/>
            </a:endParaRP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To increase infrastructure situational awareness, private sector energy infrastructure operators and owners should communicate regularly, comprehensively and transparently</a:t>
            </a:r>
          </a:p>
          <a:p>
            <a:pPr marL="365760" indent="-256032" eaLnBrk="1" fontAlgn="auto" hangingPunct="1">
              <a:lnSpc>
                <a:spcPct val="90000"/>
              </a:lnSpc>
              <a:spcBef>
                <a:spcPts val="0"/>
              </a:spcBef>
              <a:spcAft>
                <a:spcPts val="0"/>
              </a:spcAft>
              <a:buFont typeface="Wingdings 3"/>
              <a:buChar char=""/>
              <a:defRPr/>
            </a:pPr>
            <a:r>
              <a:rPr lang="en-GB" b="1" dirty="0" smtClean="0">
                <a:latin typeface="Verdana" pitchFamily="34" charset="0"/>
              </a:rPr>
              <a:t>Public authorities should ensure that information regarding threats is communicated in a full and timely manner to private sector operators and owners</a:t>
            </a:r>
            <a:endParaRPr lang="en-US" b="1" dirty="0" smtClean="0">
              <a:latin typeface="Verdana" pitchFamily="34" charset="0"/>
            </a:endParaRPr>
          </a:p>
          <a:p>
            <a:pPr marL="365760" indent="-256032" eaLnBrk="1" fontAlgn="auto" hangingPunct="1">
              <a:spcBef>
                <a:spcPts val="0"/>
              </a:spcBef>
              <a:spcAft>
                <a:spcPts val="0"/>
              </a:spcAft>
              <a:buFont typeface="Wingdings 3"/>
              <a:buChar char=""/>
              <a:defRPr/>
            </a:pPr>
            <a:endParaRPr lang="en-US" b="1" dirty="0" smtClean="0">
              <a:solidFill>
                <a:srgbClr val="FD2711"/>
              </a:solidFill>
              <a:effectLst>
                <a:outerShdw blurRad="38100" dist="38100" dir="2700000" algn="tl">
                  <a:srgbClr val="C0C0C0"/>
                </a:outerShdw>
              </a:effectLst>
              <a:latin typeface="Verdana" pitchFamily="34" charset="0"/>
            </a:endParaRPr>
          </a:p>
          <a:p>
            <a:pPr eaLnBrk="1" fontAlgn="auto" hangingPunct="1">
              <a:spcBef>
                <a:spcPts val="0"/>
              </a:spcBef>
              <a:spcAft>
                <a:spcPts val="0"/>
              </a:spcAft>
              <a:defRPr/>
            </a:pPr>
            <a:endParaRPr lang="tr-TR" dirty="0" smtClean="0"/>
          </a:p>
          <a:p>
            <a:pPr eaLnBrk="1" fontAlgn="auto" hangingPunct="1">
              <a:spcBef>
                <a:spcPts val="0"/>
              </a:spcBef>
              <a:spcAft>
                <a:spcPts val="0"/>
              </a:spcAft>
              <a:defRPr/>
            </a:pPr>
            <a:endParaRPr lang="tr-TR" dirty="0"/>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58433C-677B-4F09-B3B4-1A0CD5D4A0E5}" type="slidenum">
              <a:rPr lang="en-US" altLang="tr-TR">
                <a:latin typeface="Calibri" panose="020F0502020204030204" pitchFamily="34" charset="0"/>
              </a:rPr>
              <a:pPr eaLnBrk="1" hangingPunct="1"/>
              <a:t>8</a:t>
            </a:fld>
            <a:endParaRPr lang="en-US" altLang="tr-TR">
              <a:latin typeface="Calibri" panose="020F0502020204030204" pitchFamily="34" charset="0"/>
            </a:endParaRPr>
          </a:p>
        </p:txBody>
      </p:sp>
    </p:spTree>
    <p:extLst>
      <p:ext uri="{BB962C8B-B14F-4D97-AF65-F5344CB8AC3E}">
        <p14:creationId xmlns:p14="http://schemas.microsoft.com/office/powerpoint/2010/main" val="241766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1A8473-B6EF-49D4-A356-9E60E8650DF0}" type="slidenum">
              <a:rPr lang="tr-TR" altLang="tr-TR">
                <a:latin typeface="Calibri" panose="020F0502020204030204" pitchFamily="34" charset="0"/>
              </a:rPr>
              <a:pPr eaLnBrk="1" hangingPunct="1"/>
              <a:t>9</a:t>
            </a:fld>
            <a:endParaRPr lang="tr-TR" altLang="tr-TR">
              <a:latin typeface="Calibri" panose="020F0502020204030204" pitchFamily="34" charset="0"/>
            </a:endParaRPr>
          </a:p>
        </p:txBody>
      </p:sp>
    </p:spTree>
    <p:extLst>
      <p:ext uri="{BB962C8B-B14F-4D97-AF65-F5344CB8AC3E}">
        <p14:creationId xmlns:p14="http://schemas.microsoft.com/office/powerpoint/2010/main" val="324975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38F98CFF-84A0-4B7B-963E-AB1BB7A09C95}" type="datetime1">
              <a:rPr lang="tr-TR" smtClean="0"/>
              <a:t>9.06.2022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377615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7BBEF63-642E-46EB-B871-CC783DA00CC4}" type="datetime1">
              <a:rPr lang="tr-TR" smtClean="0"/>
              <a:t>9.06.2022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34894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78A41B4-C5FA-47AB-A71F-94C51CFE639A}" type="datetime1">
              <a:rPr lang="tr-TR" smtClean="0"/>
              <a:t>9.06.2022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3434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5440CD5-4842-4938-93CD-DA526F445E62}" type="datetime1">
              <a:rPr lang="tr-TR" smtClean="0"/>
              <a:t>9.06.2022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58939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429908C-5C67-49D8-989F-949B7278ECD9}" type="datetime1">
              <a:rPr lang="tr-TR" smtClean="0"/>
              <a:t>9.06.2022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296783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E338CB1A-9616-45DB-A8B0-70CEDF12933D}" type="datetime1">
              <a:rPr lang="tr-TR" smtClean="0"/>
              <a:t>9.06.2022</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375251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8FA5573-13D6-49AE-93A4-5B2332047427}" type="datetime1">
              <a:rPr lang="tr-TR" smtClean="0"/>
              <a:t>9.06.2022</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125127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4D11796-952A-4063-BF21-F96A34B3ACD2}" type="datetime1">
              <a:rPr lang="tr-TR" smtClean="0"/>
              <a:t>9.06.2022</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393341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10DF4F7-719E-4801-8325-EE977003CC1E}" type="datetime1">
              <a:rPr lang="tr-TR" smtClean="0"/>
              <a:t>9.06.2022</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324243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F13B23-EB7D-4703-A33D-08113F039D80}" type="datetime1">
              <a:rPr lang="tr-TR" smtClean="0"/>
              <a:t>9.06.2022</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104195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3E996B2-C4F0-44E1-B0E9-8DA0873BE245}" type="datetime1">
              <a:rPr lang="tr-TR" smtClean="0"/>
              <a:t>9.06.2022</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4B978B3-87C9-4CF2-B2FB-F3E460952AB4}" type="slidenum">
              <a:rPr lang="en-US" smtClean="0"/>
              <a:t>‹#›</a:t>
            </a:fld>
            <a:endParaRPr lang="en-US"/>
          </a:p>
        </p:txBody>
      </p:sp>
    </p:spTree>
    <p:extLst>
      <p:ext uri="{BB962C8B-B14F-4D97-AF65-F5344CB8AC3E}">
        <p14:creationId xmlns:p14="http://schemas.microsoft.com/office/powerpoint/2010/main" val="257088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59976-747C-4754-818B-E42D2D027CFD}" type="datetime1">
              <a:rPr lang="tr-TR" smtClean="0"/>
              <a:t>9.06.2022</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978B3-87C9-4CF2-B2FB-F3E460952AB4}" type="slidenum">
              <a:rPr lang="en-US" smtClean="0"/>
              <a:t>‹#›</a:t>
            </a:fld>
            <a:endParaRPr lang="en-US"/>
          </a:p>
        </p:txBody>
      </p:sp>
    </p:spTree>
    <p:extLst>
      <p:ext uri="{BB962C8B-B14F-4D97-AF65-F5344CB8AC3E}">
        <p14:creationId xmlns:p14="http://schemas.microsoft.com/office/powerpoint/2010/main" val="429195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031346" y="1440873"/>
            <a:ext cx="5384800" cy="4765963"/>
          </a:xfrm>
        </p:spPr>
        <p:txBody>
          <a:bodyPr>
            <a:normAutofit/>
          </a:bodyPr>
          <a:lstStyle/>
          <a:p>
            <a:pPr>
              <a:spcBef>
                <a:spcPts val="0"/>
              </a:spcBef>
            </a:pPr>
            <a:r>
              <a:rPr lang="tr-TR" sz="4800" b="1" dirty="0">
                <a:solidFill>
                  <a:srgbClr val="002060"/>
                </a:solidFill>
                <a:effectLst>
                  <a:outerShdw blurRad="38100" dist="38100" dir="2700000" algn="tl">
                    <a:srgbClr val="000000">
                      <a:alpha val="43137"/>
                    </a:srgbClr>
                  </a:outerShdw>
                </a:effectLst>
                <a:latin typeface="+mj-lt"/>
                <a:cs typeface="Arial" pitchFamily="34" charset="0"/>
              </a:rPr>
              <a:t>Critical </a:t>
            </a:r>
            <a:r>
              <a:rPr lang="en-US" sz="4800" b="1" dirty="0" smtClean="0">
                <a:solidFill>
                  <a:srgbClr val="002060"/>
                </a:solidFill>
                <a:effectLst>
                  <a:outerShdw blurRad="38100" dist="38100" dir="2700000" algn="tl">
                    <a:srgbClr val="000000">
                      <a:alpha val="43137"/>
                    </a:srgbClr>
                  </a:outerShdw>
                </a:effectLst>
                <a:latin typeface="+mj-lt"/>
                <a:cs typeface="Arial" pitchFamily="34" charset="0"/>
              </a:rPr>
              <a:t>Infrastructure </a:t>
            </a:r>
            <a:r>
              <a:rPr lang="tr-TR" sz="4800" b="1" dirty="0" err="1">
                <a:solidFill>
                  <a:srgbClr val="002060"/>
                </a:solidFill>
                <a:effectLst>
                  <a:outerShdw blurRad="38100" dist="38100" dir="2700000" algn="tl">
                    <a:srgbClr val="000000">
                      <a:alpha val="43137"/>
                    </a:srgbClr>
                  </a:outerShdw>
                </a:effectLst>
                <a:latin typeface="+mj-lt"/>
                <a:cs typeface="Arial" pitchFamily="34" charset="0"/>
              </a:rPr>
              <a:t>Protection</a:t>
            </a:r>
            <a:r>
              <a:rPr lang="tr-TR" sz="4800" b="1" dirty="0">
                <a:solidFill>
                  <a:srgbClr val="002060"/>
                </a:solidFill>
                <a:effectLst>
                  <a:outerShdw blurRad="38100" dist="38100" dir="2700000" algn="tl">
                    <a:srgbClr val="000000">
                      <a:alpha val="43137"/>
                    </a:srgbClr>
                  </a:outerShdw>
                </a:effectLst>
                <a:latin typeface="+mj-lt"/>
                <a:cs typeface="Arial" pitchFamily="34" charset="0"/>
              </a:rPr>
              <a:t> </a:t>
            </a:r>
            <a:r>
              <a:rPr lang="tr-TR" sz="4800" b="1" dirty="0" smtClean="0">
                <a:solidFill>
                  <a:srgbClr val="002060"/>
                </a:solidFill>
                <a:effectLst>
                  <a:outerShdw blurRad="38100" dist="38100" dir="2700000" algn="tl">
                    <a:srgbClr val="000000">
                      <a:alpha val="43137"/>
                    </a:srgbClr>
                  </a:outerShdw>
                </a:effectLst>
                <a:latin typeface="+mj-lt"/>
              </a:rPr>
              <a:t>in Europe</a:t>
            </a:r>
          </a:p>
          <a:p>
            <a:pPr>
              <a:spcBef>
                <a:spcPts val="0"/>
              </a:spcBef>
            </a:pPr>
            <a:endParaRPr lang="tr-TR" b="1" dirty="0" smtClean="0">
              <a:solidFill>
                <a:srgbClr val="002060"/>
              </a:solidFill>
            </a:endParaRPr>
          </a:p>
          <a:p>
            <a:pPr>
              <a:spcBef>
                <a:spcPts val="0"/>
              </a:spcBef>
            </a:pPr>
            <a:endParaRPr lang="tr-TR" b="1" dirty="0">
              <a:solidFill>
                <a:srgbClr val="002060"/>
              </a:solidFill>
            </a:endParaRPr>
          </a:p>
          <a:p>
            <a:pPr>
              <a:spcBef>
                <a:spcPts val="0"/>
              </a:spcBef>
            </a:pPr>
            <a:r>
              <a:rPr lang="tr-TR" sz="3200" b="1" dirty="0" smtClean="0">
                <a:solidFill>
                  <a:srgbClr val="002060"/>
                </a:solidFill>
              </a:rPr>
              <a:t>Prof. </a:t>
            </a:r>
            <a:r>
              <a:rPr lang="en-US" sz="3200" b="1" dirty="0" smtClean="0">
                <a:solidFill>
                  <a:srgbClr val="002060"/>
                </a:solidFill>
              </a:rPr>
              <a:t>Dr. Mitat </a:t>
            </a:r>
            <a:r>
              <a:rPr lang="en-US" sz="3200" b="1" dirty="0" err="1" smtClean="0">
                <a:solidFill>
                  <a:srgbClr val="002060"/>
                </a:solidFill>
              </a:rPr>
              <a:t>Çelikpala</a:t>
            </a:r>
            <a:endParaRPr lang="tr-TR" sz="3200" b="1" dirty="0" smtClean="0">
              <a:solidFill>
                <a:srgbClr val="002060"/>
              </a:solidFill>
            </a:endParaRPr>
          </a:p>
        </p:txBody>
      </p:sp>
      <p:pic>
        <p:nvPicPr>
          <p:cNvPr id="61444" name="Picture 4" descr="Real-time Security Event Discovery - ATe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17" y="758029"/>
            <a:ext cx="7170821" cy="573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58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1885" y="5734594"/>
            <a:ext cx="11325497" cy="888275"/>
          </a:xfrm>
        </p:spPr>
        <p:txBody>
          <a:bodyPr>
            <a:normAutofit fontScale="90000"/>
          </a:bodyPr>
          <a:lstStyle/>
          <a:p>
            <a:r>
              <a:rPr lang="tr-TR" sz="2700" dirty="0" err="1" smtClean="0">
                <a:solidFill>
                  <a:srgbClr val="002060"/>
                </a:solidFill>
              </a:rPr>
              <a:t>Sept</a:t>
            </a:r>
            <a:r>
              <a:rPr lang="tr-TR" sz="2700" dirty="0" smtClean="0">
                <a:solidFill>
                  <a:srgbClr val="002060"/>
                </a:solidFill>
              </a:rPr>
              <a:t>. 11 </a:t>
            </a:r>
            <a:r>
              <a:rPr lang="tr-TR" sz="2700" dirty="0" err="1" smtClean="0">
                <a:solidFill>
                  <a:srgbClr val="002060"/>
                </a:solidFill>
              </a:rPr>
              <a:t>attacks</a:t>
            </a:r>
            <a:r>
              <a:rPr lang="tr-TR" sz="2700" dirty="0" smtClean="0">
                <a:solidFill>
                  <a:srgbClr val="002060"/>
                </a:solidFill>
              </a:rPr>
              <a:t> </a:t>
            </a:r>
            <a:r>
              <a:rPr lang="tr-TR" sz="2700" dirty="0">
                <a:solidFill>
                  <a:srgbClr val="002060"/>
                </a:solidFill>
              </a:rPr>
              <a:t>on New York City </a:t>
            </a:r>
            <a:r>
              <a:rPr lang="tr-TR" sz="2700" dirty="0" err="1">
                <a:solidFill>
                  <a:srgbClr val="002060"/>
                </a:solidFill>
              </a:rPr>
              <a:t>and</a:t>
            </a:r>
            <a:r>
              <a:rPr lang="tr-TR" sz="2700" dirty="0">
                <a:solidFill>
                  <a:srgbClr val="002060"/>
                </a:solidFill>
              </a:rPr>
              <a:t> </a:t>
            </a:r>
            <a:r>
              <a:rPr lang="tr-TR" sz="2700" dirty="0" smtClean="0">
                <a:solidFill>
                  <a:srgbClr val="002060"/>
                </a:solidFill>
              </a:rPr>
              <a:t>Pentagon, Madrid </a:t>
            </a:r>
            <a:r>
              <a:rPr lang="tr-TR" sz="2700" dirty="0" err="1">
                <a:solidFill>
                  <a:srgbClr val="002060"/>
                </a:solidFill>
              </a:rPr>
              <a:t>and</a:t>
            </a:r>
            <a:r>
              <a:rPr lang="tr-TR" sz="2700" dirty="0">
                <a:solidFill>
                  <a:srgbClr val="002060"/>
                </a:solidFill>
              </a:rPr>
              <a:t> </a:t>
            </a:r>
            <a:r>
              <a:rPr lang="tr-TR" sz="2700" dirty="0" err="1">
                <a:solidFill>
                  <a:srgbClr val="002060"/>
                </a:solidFill>
              </a:rPr>
              <a:t>London</a:t>
            </a:r>
            <a:r>
              <a:rPr lang="tr-TR" sz="2700" dirty="0">
                <a:solidFill>
                  <a:srgbClr val="002060"/>
                </a:solidFill>
              </a:rPr>
              <a:t> </a:t>
            </a:r>
            <a:r>
              <a:rPr lang="tr-TR" sz="2700" dirty="0" err="1" smtClean="0">
                <a:solidFill>
                  <a:srgbClr val="002060"/>
                </a:solidFill>
              </a:rPr>
              <a:t>attacks</a:t>
            </a:r>
            <a:r>
              <a:rPr lang="tr-TR" sz="2700" dirty="0" smtClean="0">
                <a:solidFill>
                  <a:srgbClr val="002060"/>
                </a:solidFill>
              </a:rPr>
              <a:t>, </a:t>
            </a:r>
            <a:r>
              <a:rPr lang="tr-TR" sz="2700" dirty="0" err="1" smtClean="0">
                <a:solidFill>
                  <a:srgbClr val="002060"/>
                </a:solidFill>
              </a:rPr>
              <a:t>Istanbul</a:t>
            </a:r>
            <a:r>
              <a:rPr lang="tr-TR" sz="2700" dirty="0" smtClean="0">
                <a:solidFill>
                  <a:srgbClr val="002060"/>
                </a:solidFill>
              </a:rPr>
              <a:t> </a:t>
            </a:r>
            <a:r>
              <a:rPr lang="tr-TR" sz="2700" dirty="0" err="1" smtClean="0">
                <a:solidFill>
                  <a:srgbClr val="002060"/>
                </a:solidFill>
              </a:rPr>
              <a:t>and</a:t>
            </a:r>
            <a:r>
              <a:rPr lang="tr-TR" sz="2700" dirty="0" smtClean="0">
                <a:solidFill>
                  <a:srgbClr val="002060"/>
                </a:solidFill>
              </a:rPr>
              <a:t> </a:t>
            </a:r>
            <a:r>
              <a:rPr lang="tr-TR" sz="2700" dirty="0" err="1" smtClean="0">
                <a:solidFill>
                  <a:srgbClr val="002060"/>
                </a:solidFill>
              </a:rPr>
              <a:t>Brussells</a:t>
            </a:r>
            <a:r>
              <a:rPr lang="tr-TR" sz="2700" dirty="0" smtClean="0">
                <a:solidFill>
                  <a:srgbClr val="002060"/>
                </a:solidFill>
              </a:rPr>
              <a:t> </a:t>
            </a:r>
            <a:r>
              <a:rPr lang="tr-TR" sz="2700" dirty="0" err="1" smtClean="0">
                <a:solidFill>
                  <a:srgbClr val="002060"/>
                </a:solidFill>
              </a:rPr>
              <a:t>airport</a:t>
            </a:r>
            <a:r>
              <a:rPr lang="tr-TR" sz="2700" dirty="0" smtClean="0">
                <a:solidFill>
                  <a:srgbClr val="002060"/>
                </a:solidFill>
              </a:rPr>
              <a:t> </a:t>
            </a:r>
            <a:r>
              <a:rPr lang="tr-TR" sz="2700" dirty="0" err="1" smtClean="0">
                <a:solidFill>
                  <a:srgbClr val="002060"/>
                </a:solidFill>
              </a:rPr>
              <a:t>attacks</a:t>
            </a:r>
            <a:r>
              <a:rPr lang="tr-TR" sz="2700" dirty="0" smtClean="0">
                <a:solidFill>
                  <a:srgbClr val="002060"/>
                </a:solidFill>
              </a:rPr>
              <a:t>, </a:t>
            </a:r>
            <a:r>
              <a:rPr lang="tr-TR" sz="2700" dirty="0" err="1" smtClean="0">
                <a:solidFill>
                  <a:srgbClr val="002060"/>
                </a:solidFill>
              </a:rPr>
              <a:t>Algeria</a:t>
            </a:r>
            <a:r>
              <a:rPr lang="tr-TR" sz="2700" dirty="0" smtClean="0">
                <a:solidFill>
                  <a:srgbClr val="002060"/>
                </a:solidFill>
              </a:rPr>
              <a:t> </a:t>
            </a:r>
            <a:r>
              <a:rPr lang="tr-TR" sz="2700" dirty="0">
                <a:solidFill>
                  <a:srgbClr val="002060"/>
                </a:solidFill>
              </a:rPr>
              <a:t>Al-</a:t>
            </a:r>
            <a:r>
              <a:rPr lang="tr-TR" sz="2700" dirty="0" err="1">
                <a:solidFill>
                  <a:srgbClr val="002060"/>
                </a:solidFill>
              </a:rPr>
              <a:t>Qaida</a:t>
            </a:r>
            <a:r>
              <a:rPr lang="tr-TR" sz="2700" dirty="0">
                <a:solidFill>
                  <a:srgbClr val="002060"/>
                </a:solidFill>
              </a:rPr>
              <a:t> </a:t>
            </a:r>
            <a:r>
              <a:rPr lang="tr-TR" sz="2700" dirty="0" err="1" smtClean="0">
                <a:solidFill>
                  <a:srgbClr val="002060"/>
                </a:solidFill>
              </a:rPr>
              <a:t>attacks</a:t>
            </a:r>
            <a:r>
              <a:rPr lang="tr-TR" sz="2700" dirty="0" smtClean="0">
                <a:solidFill>
                  <a:srgbClr val="002060"/>
                </a:solidFill>
              </a:rPr>
              <a:t>, </a:t>
            </a:r>
            <a:r>
              <a:rPr lang="tr-TR" sz="2700" dirty="0" err="1" smtClean="0">
                <a:solidFill>
                  <a:srgbClr val="002060"/>
                </a:solidFill>
              </a:rPr>
              <a:t>terrorist</a:t>
            </a:r>
            <a:r>
              <a:rPr lang="tr-TR" sz="2700" dirty="0" smtClean="0">
                <a:solidFill>
                  <a:srgbClr val="002060"/>
                </a:solidFill>
              </a:rPr>
              <a:t> </a:t>
            </a:r>
            <a:r>
              <a:rPr lang="tr-TR" sz="2700" dirty="0" err="1" smtClean="0">
                <a:solidFill>
                  <a:srgbClr val="002060"/>
                </a:solidFill>
              </a:rPr>
              <a:t>attacks</a:t>
            </a:r>
            <a:r>
              <a:rPr lang="tr-TR" sz="2700" dirty="0" smtClean="0">
                <a:solidFill>
                  <a:srgbClr val="002060"/>
                </a:solidFill>
              </a:rPr>
              <a:t> </a:t>
            </a:r>
            <a:r>
              <a:rPr lang="tr-TR" sz="2700" dirty="0">
                <a:solidFill>
                  <a:srgbClr val="002060"/>
                </a:solidFill>
              </a:rPr>
              <a:t>in </a:t>
            </a:r>
            <a:r>
              <a:rPr lang="tr-TR" sz="2700" dirty="0" smtClean="0">
                <a:solidFill>
                  <a:srgbClr val="002060"/>
                </a:solidFill>
              </a:rPr>
              <a:t>Pakistan, </a:t>
            </a:r>
            <a:r>
              <a:rPr lang="tr-TR" sz="2700" dirty="0" err="1" smtClean="0">
                <a:solidFill>
                  <a:srgbClr val="002060"/>
                </a:solidFill>
              </a:rPr>
              <a:t>attack</a:t>
            </a:r>
            <a:r>
              <a:rPr lang="tr-TR" sz="2700" dirty="0" smtClean="0">
                <a:solidFill>
                  <a:srgbClr val="002060"/>
                </a:solidFill>
              </a:rPr>
              <a:t> on </a:t>
            </a:r>
            <a:r>
              <a:rPr lang="tr-TR" sz="2700" dirty="0" err="1" smtClean="0">
                <a:solidFill>
                  <a:srgbClr val="002060"/>
                </a:solidFill>
              </a:rPr>
              <a:t>Abqaiq</a:t>
            </a:r>
            <a:r>
              <a:rPr lang="tr-TR" sz="2700" dirty="0" smtClean="0">
                <a:solidFill>
                  <a:srgbClr val="002060"/>
                </a:solidFill>
              </a:rPr>
              <a:t> </a:t>
            </a:r>
            <a:r>
              <a:rPr lang="tr-TR" sz="2700" dirty="0" err="1" smtClean="0">
                <a:solidFill>
                  <a:srgbClr val="002060"/>
                </a:solidFill>
              </a:rPr>
              <a:t>refinery</a:t>
            </a:r>
            <a:r>
              <a:rPr lang="tr-TR" sz="2700" dirty="0" smtClean="0">
                <a:solidFill>
                  <a:srgbClr val="002060"/>
                </a:solidFill>
              </a:rPr>
              <a:t> in </a:t>
            </a:r>
            <a:r>
              <a:rPr lang="tr-TR" sz="2700" dirty="0" err="1" smtClean="0">
                <a:solidFill>
                  <a:srgbClr val="002060"/>
                </a:solidFill>
              </a:rPr>
              <a:t>Saudi</a:t>
            </a:r>
            <a:r>
              <a:rPr lang="tr-TR" sz="2700" dirty="0" smtClean="0">
                <a:solidFill>
                  <a:srgbClr val="002060"/>
                </a:solidFill>
              </a:rPr>
              <a:t> </a:t>
            </a:r>
            <a:r>
              <a:rPr lang="tr-TR" sz="2700" dirty="0" err="1" smtClean="0">
                <a:solidFill>
                  <a:srgbClr val="002060"/>
                </a:solidFill>
              </a:rPr>
              <a:t>Arabia</a:t>
            </a:r>
            <a:r>
              <a:rPr lang="tr-TR" sz="2700" dirty="0" smtClean="0">
                <a:solidFill>
                  <a:srgbClr val="002060"/>
                </a:solidFill>
              </a:rPr>
              <a:t>, Truck-</a:t>
            </a:r>
            <a:r>
              <a:rPr lang="tr-TR" sz="2700" dirty="0" err="1" smtClean="0">
                <a:solidFill>
                  <a:srgbClr val="002060"/>
                </a:solidFill>
              </a:rPr>
              <a:t>bomb</a:t>
            </a:r>
            <a:r>
              <a:rPr lang="tr-TR" sz="2700" dirty="0" smtClean="0">
                <a:solidFill>
                  <a:srgbClr val="002060"/>
                </a:solidFill>
              </a:rPr>
              <a:t> </a:t>
            </a:r>
            <a:r>
              <a:rPr lang="tr-TR" sz="2700" dirty="0" err="1" smtClean="0">
                <a:solidFill>
                  <a:srgbClr val="002060"/>
                </a:solidFill>
              </a:rPr>
              <a:t>attack</a:t>
            </a:r>
            <a:r>
              <a:rPr lang="tr-TR" sz="2700" dirty="0" smtClean="0">
                <a:solidFill>
                  <a:srgbClr val="002060"/>
                </a:solidFill>
              </a:rPr>
              <a:t> on </a:t>
            </a:r>
            <a:r>
              <a:rPr lang="tr-TR" sz="2700" dirty="0" err="1" smtClean="0">
                <a:solidFill>
                  <a:srgbClr val="002060"/>
                </a:solidFill>
              </a:rPr>
              <a:t>power</a:t>
            </a:r>
            <a:r>
              <a:rPr lang="tr-TR" sz="2700" dirty="0" smtClean="0">
                <a:solidFill>
                  <a:srgbClr val="002060"/>
                </a:solidFill>
              </a:rPr>
              <a:t> </a:t>
            </a:r>
            <a:r>
              <a:rPr lang="tr-TR" sz="2700" dirty="0" err="1" smtClean="0">
                <a:solidFill>
                  <a:srgbClr val="002060"/>
                </a:solidFill>
              </a:rPr>
              <a:t>station</a:t>
            </a:r>
            <a:r>
              <a:rPr lang="tr-TR" sz="2700" dirty="0" smtClean="0">
                <a:solidFill>
                  <a:srgbClr val="002060"/>
                </a:solidFill>
              </a:rPr>
              <a:t> in </a:t>
            </a:r>
            <a:r>
              <a:rPr lang="tr-TR" sz="2700" dirty="0" err="1" smtClean="0">
                <a:solidFill>
                  <a:srgbClr val="002060"/>
                </a:solidFill>
              </a:rPr>
              <a:t>Algeria</a:t>
            </a:r>
            <a:r>
              <a:rPr lang="tr-TR" sz="2700" dirty="0" smtClean="0">
                <a:solidFill>
                  <a:srgbClr val="002060"/>
                </a:solidFill>
              </a:rPr>
              <a:t>…</a:t>
            </a:r>
            <a:endParaRPr lang="tr-TR" dirty="0">
              <a:solidFill>
                <a:srgbClr val="002060"/>
              </a:solidFill>
            </a:endParaRPr>
          </a:p>
        </p:txBody>
      </p:sp>
      <p:pic>
        <p:nvPicPr>
          <p:cNvPr id="1026"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90" y="0"/>
            <a:ext cx="3928910" cy="2470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266" y="2457703"/>
            <a:ext cx="4007206" cy="2965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pt 11 Pentagon attacks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546" y="9309"/>
            <a:ext cx="4267454" cy="24704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tanbul airport attack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922" y="0"/>
            <a:ext cx="3947624" cy="24704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russels airport attack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7412" y="2477534"/>
            <a:ext cx="3849528" cy="29657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geria Al-Qaeda attacks ile ilgili gÃ¶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6" y="2497365"/>
            <a:ext cx="4302238"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2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914400" y="704851"/>
            <a:ext cx="10692714" cy="779463"/>
          </a:xfrm>
        </p:spPr>
        <p:txBody>
          <a:bodyPr>
            <a:noAutofit/>
          </a:bodyPr>
          <a:lstStyle/>
          <a:p>
            <a:r>
              <a:rPr lang="en-US" altLang="tr-TR" b="1" dirty="0">
                <a:solidFill>
                  <a:srgbClr val="002060"/>
                </a:solidFill>
                <a:effectLst>
                  <a:outerShdw blurRad="38100" dist="38100" dir="2700000" algn="tl">
                    <a:srgbClr val="000000">
                      <a:alpha val="43137"/>
                    </a:srgbClr>
                  </a:outerShdw>
                </a:effectLst>
              </a:rPr>
              <a:t>Regulatory Framework: Some Examples</a:t>
            </a:r>
          </a:p>
        </p:txBody>
      </p:sp>
      <p:sp>
        <p:nvSpPr>
          <p:cNvPr id="3" name="2 İçerik Yer Tutucusu"/>
          <p:cNvSpPr>
            <a:spLocks noGrp="1"/>
          </p:cNvSpPr>
          <p:nvPr>
            <p:ph idx="1"/>
          </p:nvPr>
        </p:nvSpPr>
        <p:spPr>
          <a:xfrm>
            <a:off x="914400" y="1727200"/>
            <a:ext cx="10097589" cy="4895273"/>
          </a:xfrm>
        </p:spPr>
        <p:txBody>
          <a:bodyPr>
            <a:normAutofit fontScale="77500" lnSpcReduction="20000"/>
          </a:bodyPr>
          <a:lstStyle/>
          <a:p>
            <a:pPr eaLnBrk="1" hangingPunct="1">
              <a:buClr>
                <a:srgbClr val="002060"/>
              </a:buClr>
              <a:defRPr/>
            </a:pPr>
            <a:r>
              <a:rPr lang="tr-TR" sz="2900" b="1" dirty="0">
                <a:solidFill>
                  <a:srgbClr val="002060"/>
                </a:solidFill>
                <a:cs typeface="Arial" pitchFamily="34" charset="0"/>
              </a:rPr>
              <a:t> </a:t>
            </a:r>
            <a:r>
              <a:rPr lang="en-US" sz="2900" dirty="0" smtClean="0">
                <a:solidFill>
                  <a:srgbClr val="002060"/>
                </a:solidFill>
                <a:cs typeface="Arial" pitchFamily="34" charset="0"/>
              </a:rPr>
              <a:t>The US: Homeland Security PD-7  (2003) Critical Infrastructure Identification, Prioritization, and Protection,</a:t>
            </a:r>
          </a:p>
          <a:p>
            <a:pPr>
              <a:buClr>
                <a:srgbClr val="002060"/>
              </a:buClr>
              <a:defRPr/>
            </a:pPr>
            <a:r>
              <a:rPr lang="en-US" altLang="tr-TR" sz="2900" dirty="0" smtClean="0">
                <a:solidFill>
                  <a:srgbClr val="002060"/>
                </a:solidFill>
                <a:cs typeface="Arial" panose="020B0604020202020204" pitchFamily="34" charset="0"/>
              </a:rPr>
              <a:t>NATO Parliamentary Assembly Special Report on “The Protection of Critical Infrastructure» (2007),</a:t>
            </a:r>
            <a:r>
              <a:rPr lang="en-US" sz="2900" dirty="0" smtClean="0">
                <a:solidFill>
                  <a:srgbClr val="002060"/>
                </a:solidFill>
              </a:rPr>
              <a:t> “Energy Security” and “Civil Emergency Planning”</a:t>
            </a:r>
          </a:p>
          <a:p>
            <a:pPr>
              <a:buClr>
                <a:srgbClr val="002060"/>
              </a:buClr>
              <a:defRPr/>
            </a:pPr>
            <a:r>
              <a:rPr lang="en-US" sz="2900" dirty="0" smtClean="0">
                <a:solidFill>
                  <a:srgbClr val="002060"/>
                </a:solidFill>
                <a:cs typeface="Arial" panose="020B0604020202020204" pitchFamily="34" charset="0"/>
              </a:rPr>
              <a:t> </a:t>
            </a:r>
            <a:r>
              <a:rPr lang="en-US" sz="2900" dirty="0" smtClean="0">
                <a:solidFill>
                  <a:srgbClr val="002060"/>
                </a:solidFill>
              </a:rPr>
              <a:t>UN General Assembly Resolution A/RES/58/199 on “Creation of a global culture of cybersecurity and the protection of critical information infrastructures”.</a:t>
            </a:r>
          </a:p>
          <a:p>
            <a:pPr>
              <a:buClr>
                <a:srgbClr val="002060"/>
              </a:buClr>
              <a:defRPr/>
            </a:pPr>
            <a:r>
              <a:rPr lang="en-US" sz="2900" dirty="0" smtClean="0">
                <a:solidFill>
                  <a:srgbClr val="002060"/>
                </a:solidFill>
              </a:rPr>
              <a:t>UN Counter-Terrorism Implementation Task Force (CTITF) Working Group on PCI54</a:t>
            </a:r>
          </a:p>
          <a:p>
            <a:pPr>
              <a:buClr>
                <a:srgbClr val="002060"/>
              </a:buClr>
              <a:defRPr/>
            </a:pPr>
            <a:r>
              <a:rPr lang="en-US" sz="2900" dirty="0" smtClean="0">
                <a:solidFill>
                  <a:srgbClr val="002060"/>
                </a:solidFill>
                <a:cs typeface="Arial" panose="020B0604020202020204" pitchFamily="34" charset="0"/>
              </a:rPr>
              <a:t>UNSC Resolution 2341 Threats to International Peace and Security caused by Terrorist Acts (2017),</a:t>
            </a:r>
          </a:p>
          <a:p>
            <a:pPr>
              <a:buClr>
                <a:srgbClr val="002060"/>
              </a:buClr>
              <a:defRPr/>
            </a:pPr>
            <a:r>
              <a:rPr lang="en-US" sz="2900" dirty="0" smtClean="0">
                <a:solidFill>
                  <a:srgbClr val="002060"/>
                </a:solidFill>
              </a:rPr>
              <a:t>Inter-American Committee Against Terrorism of the Organization of American States (OAS/ CICTE), “Protection of Critical Infrastructure against Emerging Threats”</a:t>
            </a:r>
            <a:r>
              <a:rPr lang="tr-TR" sz="2900" dirty="0" smtClean="0">
                <a:solidFill>
                  <a:srgbClr val="002060"/>
                </a:solidFill>
              </a:rPr>
              <a:t> </a:t>
            </a:r>
            <a:r>
              <a:rPr lang="en-US" sz="2900" dirty="0" smtClean="0">
                <a:solidFill>
                  <a:srgbClr val="002060"/>
                </a:solidFill>
              </a:rPr>
              <a:t>and “Tourism Security </a:t>
            </a:r>
            <a:r>
              <a:rPr lang="en-US" sz="2900" dirty="0" err="1" smtClean="0">
                <a:solidFill>
                  <a:srgbClr val="002060"/>
                </a:solidFill>
              </a:rPr>
              <a:t>Programme</a:t>
            </a:r>
            <a:r>
              <a:rPr lang="en-US" sz="2900" dirty="0" smtClean="0">
                <a:solidFill>
                  <a:srgbClr val="002060"/>
                </a:solidFill>
              </a:rPr>
              <a:t>”,</a:t>
            </a:r>
          </a:p>
          <a:p>
            <a:pPr>
              <a:buClr>
                <a:srgbClr val="002060"/>
              </a:buClr>
              <a:defRPr/>
            </a:pPr>
            <a:r>
              <a:rPr lang="en-US" sz="2900" dirty="0" smtClean="0">
                <a:solidFill>
                  <a:srgbClr val="002060"/>
                </a:solidFill>
              </a:rPr>
              <a:t>INTERPOL Major Event Support Teams (IMEST) and INTERPOL Incident Response Teams (IRT),</a:t>
            </a:r>
          </a:p>
          <a:p>
            <a:pPr>
              <a:buClr>
                <a:srgbClr val="002060"/>
              </a:buClr>
              <a:defRPr/>
            </a:pPr>
            <a:r>
              <a:rPr lang="en-US" sz="2900" dirty="0" smtClean="0">
                <a:solidFill>
                  <a:srgbClr val="002060"/>
                </a:solidFill>
              </a:rPr>
              <a:t>OSCE “Non-Nuclear Critical Energy Infrastructure Protection from Terrorist Attacks”</a:t>
            </a:r>
          </a:p>
          <a:p>
            <a:pPr>
              <a:buClr>
                <a:srgbClr val="002060"/>
              </a:buClr>
              <a:defRPr/>
            </a:pPr>
            <a:r>
              <a:rPr lang="en-US" sz="2900" dirty="0" smtClean="0">
                <a:solidFill>
                  <a:srgbClr val="002060"/>
                </a:solidFill>
              </a:rPr>
              <a:t>Regional Cooperation Council “Integrated Infrastructure Planning</a:t>
            </a:r>
            <a:r>
              <a:rPr lang="en-US" sz="2900" dirty="0" smtClean="0">
                <a:solidFill>
                  <a:srgbClr val="002060"/>
                </a:solidFill>
              </a:rPr>
              <a:t>”</a:t>
            </a:r>
            <a:r>
              <a:rPr lang="tr-TR" sz="2900" dirty="0" smtClean="0">
                <a:solidFill>
                  <a:srgbClr val="002060"/>
                </a:solidFill>
              </a:rPr>
              <a:t>.</a:t>
            </a:r>
            <a:endParaRPr lang="en-US" sz="2900" dirty="0" smtClean="0">
              <a:solidFill>
                <a:srgbClr val="002060"/>
              </a:solidFill>
            </a:endParaRPr>
          </a:p>
          <a:p>
            <a:pPr>
              <a:buClr>
                <a:srgbClr val="002060"/>
              </a:buClr>
              <a:buFont typeface="Wingdings" panose="05000000000000000000" pitchFamily="2" charset="2"/>
              <a:buChar char="Ø"/>
              <a:defRPr/>
            </a:pPr>
            <a:endParaRPr lang="en-US" dirty="0"/>
          </a:p>
        </p:txBody>
      </p:sp>
    </p:spTree>
    <p:extLst>
      <p:ext uri="{BB962C8B-B14F-4D97-AF65-F5344CB8AC3E}">
        <p14:creationId xmlns:p14="http://schemas.microsoft.com/office/powerpoint/2010/main" val="363953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en-US" b="1" dirty="0">
                <a:solidFill>
                  <a:srgbClr val="002060"/>
                </a:solidFill>
                <a:effectLst>
                  <a:outerShdw blurRad="38100" dist="38100" dir="2700000" algn="tl">
                    <a:srgbClr val="000000">
                      <a:alpha val="43137"/>
                    </a:srgbClr>
                  </a:outerShdw>
                </a:effectLst>
              </a:rPr>
              <a:t>European Program for Critical Infrastructure </a:t>
            </a:r>
            <a:r>
              <a:rPr lang="en-US" b="1" dirty="0" smtClean="0">
                <a:solidFill>
                  <a:srgbClr val="002060"/>
                </a:solidFill>
                <a:effectLst>
                  <a:outerShdw blurRad="38100" dist="38100" dir="2700000" algn="tl">
                    <a:srgbClr val="000000">
                      <a:alpha val="43137"/>
                    </a:srgbClr>
                  </a:outerShdw>
                </a:effectLst>
              </a:rPr>
              <a:t>Protection</a:t>
            </a:r>
            <a:r>
              <a:rPr lang="tr-TR" b="1" dirty="0" smtClean="0">
                <a:solidFill>
                  <a:srgbClr val="002060"/>
                </a:solidFill>
                <a:effectLst>
                  <a:outerShdw blurRad="38100" dist="38100" dir="2700000" algn="tl">
                    <a:srgbClr val="000000">
                      <a:alpha val="43137"/>
                    </a:srgbClr>
                  </a:outerShdw>
                </a:effectLst>
                <a:cs typeface="Arial" pitchFamily="34" charset="0"/>
              </a:rPr>
              <a:t>-</a:t>
            </a:r>
            <a:r>
              <a:rPr lang="en-US" b="1" dirty="0" smtClean="0">
                <a:solidFill>
                  <a:srgbClr val="002060"/>
                </a:solidFill>
                <a:effectLst>
                  <a:outerShdw blurRad="38100" dist="38100" dir="2700000" algn="tl">
                    <a:srgbClr val="000000">
                      <a:alpha val="43137"/>
                    </a:srgbClr>
                  </a:outerShdw>
                </a:effectLst>
                <a:cs typeface="Arial" pitchFamily="34" charset="0"/>
              </a:rPr>
              <a:t>EU </a:t>
            </a:r>
            <a:r>
              <a:rPr lang="en-US" b="1" dirty="0">
                <a:solidFill>
                  <a:srgbClr val="002060"/>
                </a:solidFill>
                <a:effectLst>
                  <a:outerShdw blurRad="38100" dist="38100" dir="2700000" algn="tl">
                    <a:srgbClr val="000000">
                      <a:alpha val="43137"/>
                    </a:srgbClr>
                  </a:outerShdw>
                </a:effectLst>
                <a:cs typeface="Arial" pitchFamily="34" charset="0"/>
              </a:rPr>
              <a:t>COM786 </a:t>
            </a:r>
            <a:endParaRPr lang="en-US" b="1" dirty="0">
              <a:solidFill>
                <a:srgbClr val="002060"/>
              </a:solidFill>
              <a:effectLst>
                <a:outerShdw blurRad="38100" dist="38100" dir="2700000" algn="tl">
                  <a:srgbClr val="000000">
                    <a:alpha val="43137"/>
                  </a:srgbClr>
                </a:outerShdw>
              </a:effectLst>
            </a:endParaRPr>
          </a:p>
        </p:txBody>
      </p:sp>
      <p:sp>
        <p:nvSpPr>
          <p:cNvPr id="24579" name="2 İçerik Yer Tutucusu"/>
          <p:cNvSpPr>
            <a:spLocks noGrp="1"/>
          </p:cNvSpPr>
          <p:nvPr>
            <p:ph idx="1"/>
          </p:nvPr>
        </p:nvSpPr>
        <p:spPr>
          <a:xfrm>
            <a:off x="748145" y="1935164"/>
            <a:ext cx="6382328" cy="4389437"/>
          </a:xfrm>
        </p:spPr>
        <p:txBody>
          <a:bodyPr>
            <a:normAutofit fontScale="92500" lnSpcReduction="20000"/>
          </a:bodyPr>
          <a:lstStyle/>
          <a:p>
            <a:pPr>
              <a:buClr>
                <a:srgbClr val="7030A0"/>
              </a:buClr>
            </a:pPr>
            <a:r>
              <a:rPr lang="en-US" dirty="0" smtClean="0">
                <a:solidFill>
                  <a:srgbClr val="002060"/>
                </a:solidFill>
                <a:cs typeface="Arial" pitchFamily="34" charset="0"/>
              </a:rPr>
              <a:t>European </a:t>
            </a:r>
            <a:r>
              <a:rPr lang="en-US" dirty="0" err="1" smtClean="0">
                <a:solidFill>
                  <a:srgbClr val="002060"/>
                </a:solidFill>
                <a:cs typeface="Arial" pitchFamily="34" charset="0"/>
              </a:rPr>
              <a:t>Programme</a:t>
            </a:r>
            <a:r>
              <a:rPr lang="en-US" dirty="0" smtClean="0">
                <a:solidFill>
                  <a:srgbClr val="002060"/>
                </a:solidFill>
                <a:cs typeface="Arial" pitchFamily="34" charset="0"/>
              </a:rPr>
              <a:t> for Critical Infrastructure Protection (EPCIP):</a:t>
            </a:r>
            <a:r>
              <a:rPr lang="tr-TR" dirty="0" smtClean="0">
                <a:solidFill>
                  <a:srgbClr val="002060"/>
                </a:solidFill>
                <a:cs typeface="Arial" pitchFamily="34" charset="0"/>
              </a:rPr>
              <a:t> </a:t>
            </a:r>
            <a:r>
              <a:rPr lang="en-US" dirty="0" smtClean="0">
                <a:solidFill>
                  <a:srgbClr val="002060"/>
                </a:solidFill>
                <a:cs typeface="Arial" pitchFamily="34" charset="0"/>
              </a:rPr>
              <a:t>“</a:t>
            </a:r>
            <a:r>
              <a:rPr lang="en-US" i="1" dirty="0" smtClean="0">
                <a:solidFill>
                  <a:srgbClr val="002060"/>
                </a:solidFill>
                <a:cs typeface="Arial" pitchFamily="34" charset="0"/>
              </a:rPr>
              <a:t>designates European critical infrastructure that, in case of fault, incident or attack, could impact both the country where it is hosted and at least one other EU member State. Member states are obliged to adopt the 2006 directive into their national statutes.</a:t>
            </a:r>
            <a:r>
              <a:rPr lang="en-US" dirty="0" smtClean="0">
                <a:solidFill>
                  <a:srgbClr val="002060"/>
                </a:solidFill>
                <a:cs typeface="Arial" pitchFamily="34" charset="0"/>
              </a:rPr>
              <a:t>”</a:t>
            </a:r>
          </a:p>
          <a:p>
            <a:pPr>
              <a:buClr>
                <a:srgbClr val="7030A0"/>
              </a:buClr>
            </a:pPr>
            <a:r>
              <a:rPr lang="en-US" altLang="tr-TR" dirty="0" smtClean="0">
                <a:solidFill>
                  <a:srgbClr val="002060"/>
                </a:solidFill>
              </a:rPr>
              <a:t>European Network and Information Security</a:t>
            </a:r>
            <a:r>
              <a:rPr lang="tr-TR" altLang="tr-TR" dirty="0" smtClean="0">
                <a:solidFill>
                  <a:srgbClr val="002060"/>
                </a:solidFill>
              </a:rPr>
              <a:t> </a:t>
            </a:r>
            <a:r>
              <a:rPr lang="en-US" altLang="tr-TR" dirty="0" smtClean="0">
                <a:solidFill>
                  <a:srgbClr val="002060"/>
                </a:solidFill>
              </a:rPr>
              <a:t>Agency  (ENISA),</a:t>
            </a:r>
          </a:p>
          <a:p>
            <a:pPr>
              <a:buClr>
                <a:srgbClr val="7030A0"/>
              </a:buClr>
            </a:pPr>
            <a:r>
              <a:rPr lang="en-US" altLang="tr-TR" dirty="0" smtClean="0">
                <a:solidFill>
                  <a:srgbClr val="002060"/>
                </a:solidFill>
              </a:rPr>
              <a:t>A Critical Infrastructure Warning Information Network (CIWIN)</a:t>
            </a: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BF18EF-D927-4616-AB22-2362C28FA823}" type="slidenum">
              <a:rPr lang="tr-TR" altLang="tr-TR">
                <a:solidFill>
                  <a:srgbClr val="045C75"/>
                </a:solidFill>
                <a:latin typeface="Constantia" panose="02030602050306030303" pitchFamily="18" charset="0"/>
              </a:rPr>
              <a:pPr eaLnBrk="1" hangingPunct="1"/>
              <a:t>12</a:t>
            </a:fld>
            <a:endParaRPr lang="tr-TR" altLang="tr-TR">
              <a:solidFill>
                <a:srgbClr val="045C75"/>
              </a:solidFill>
              <a:latin typeface="Constantia" panose="02030602050306030303" pitchFamily="18" charset="0"/>
            </a:endParaRPr>
          </a:p>
        </p:txBody>
      </p:sp>
      <p:pic>
        <p:nvPicPr>
          <p:cNvPr id="24582" name="Picture 2" descr="http://www.hzz.hr/cards2003/userdocsimages/EU_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491" y="2276909"/>
            <a:ext cx="4765964"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21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EU</a:t>
            </a:r>
            <a:r>
              <a:rPr lang="tr-TR" b="1" dirty="0" smtClean="0">
                <a:solidFill>
                  <a:srgbClr val="002060"/>
                </a:solidFill>
                <a:effectLst>
                  <a:outerShdw blurRad="38100" dist="38100" dir="2700000" algn="tl">
                    <a:srgbClr val="000000">
                      <a:alpha val="43137"/>
                    </a:srgbClr>
                  </a:outerShdw>
                </a:effectLst>
              </a:rPr>
              <a:t> as a </a:t>
            </a:r>
            <a:r>
              <a:rPr lang="en-US" b="1" dirty="0" smtClean="0">
                <a:solidFill>
                  <a:srgbClr val="002060"/>
                </a:solidFill>
                <a:effectLst>
                  <a:outerShdw blurRad="38100" dist="38100" dir="2700000" algn="tl">
                    <a:srgbClr val="000000">
                      <a:alpha val="43137"/>
                    </a:srgbClr>
                  </a:outerShdw>
                </a:effectLst>
              </a:rPr>
              <a:t>Security </a:t>
            </a:r>
            <a:r>
              <a:rPr lang="en-US" b="1" dirty="0">
                <a:solidFill>
                  <a:srgbClr val="002060"/>
                </a:solidFill>
                <a:effectLst>
                  <a:outerShdw blurRad="38100" dist="38100" dir="2700000" algn="tl">
                    <a:srgbClr val="000000">
                      <a:alpha val="43137"/>
                    </a:srgbClr>
                  </a:outerShdw>
                </a:effectLst>
              </a:rPr>
              <a:t>Union </a:t>
            </a:r>
            <a:r>
              <a:rPr lang="tr-TR" b="1" dirty="0" err="1" smtClean="0">
                <a:solidFill>
                  <a:srgbClr val="002060"/>
                </a:solidFill>
                <a:effectLst>
                  <a:outerShdw blurRad="38100" dist="38100" dir="2700000" algn="tl">
                    <a:srgbClr val="000000">
                      <a:alpha val="43137"/>
                    </a:srgbClr>
                  </a:outerShdw>
                </a:effectLst>
              </a:rPr>
              <a:t>and</a:t>
            </a:r>
            <a:r>
              <a:rPr lang="tr-TR" b="1" dirty="0" smtClean="0">
                <a:solidFill>
                  <a:srgbClr val="002060"/>
                </a:solidFill>
                <a:effectLst>
                  <a:outerShdw blurRad="38100" dist="38100" dir="2700000" algn="tl">
                    <a:srgbClr val="000000">
                      <a:alpha val="43137"/>
                    </a:srgbClr>
                  </a:outerShdw>
                </a:effectLst>
              </a:rPr>
              <a:t> CIP</a:t>
            </a:r>
            <a:r>
              <a:rPr lang="en-US" b="1" dirty="0" smtClean="0">
                <a:solidFill>
                  <a:srgbClr val="002060"/>
                </a:solidFill>
                <a:effectLst>
                  <a:outerShdw blurRad="38100" dist="38100" dir="2700000" algn="tl">
                    <a:srgbClr val="000000">
                      <a:alpha val="43137"/>
                    </a:srgbClr>
                  </a:outerShdw>
                </a:effectLst>
              </a:rPr>
              <a:t> </a:t>
            </a:r>
            <a:endParaRPr lang="en-US" b="1" dirty="0">
              <a:solidFill>
                <a:srgbClr val="00206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508000" y="1825625"/>
            <a:ext cx="5227782" cy="4639830"/>
          </a:xfrm>
        </p:spPr>
        <p:txBody>
          <a:bodyPr>
            <a:normAutofit lnSpcReduction="10000"/>
          </a:bodyPr>
          <a:lstStyle/>
          <a:p>
            <a:r>
              <a:rPr lang="en-US" dirty="0">
                <a:solidFill>
                  <a:srgbClr val="002060"/>
                </a:solidFill>
              </a:rPr>
              <a:t>On the 24 July 2020, the European Commission set out the new </a:t>
            </a:r>
            <a:r>
              <a:rPr lang="en-US" dirty="0" smtClean="0">
                <a:solidFill>
                  <a:srgbClr val="002060"/>
                </a:solidFill>
              </a:rPr>
              <a:t>for </a:t>
            </a:r>
            <a:r>
              <a:rPr lang="en-US" dirty="0">
                <a:solidFill>
                  <a:srgbClr val="002060"/>
                </a:solidFill>
              </a:rPr>
              <a:t>the period 2020 to 2025, </a:t>
            </a:r>
            <a:endParaRPr lang="tr-TR" dirty="0" smtClean="0">
              <a:solidFill>
                <a:srgbClr val="002060"/>
              </a:solidFill>
            </a:endParaRPr>
          </a:p>
          <a:p>
            <a:r>
              <a:rPr lang="en-US" dirty="0" smtClean="0">
                <a:solidFill>
                  <a:srgbClr val="002060"/>
                </a:solidFill>
              </a:rPr>
              <a:t>The </a:t>
            </a:r>
            <a:r>
              <a:rPr lang="en-US" dirty="0">
                <a:solidFill>
                  <a:srgbClr val="002060"/>
                </a:solidFill>
              </a:rPr>
              <a:t>new Security Union Strategy is built around the following objectives:</a:t>
            </a:r>
          </a:p>
          <a:p>
            <a:pPr lvl="1"/>
            <a:r>
              <a:rPr lang="en-US" dirty="0">
                <a:solidFill>
                  <a:srgbClr val="002060"/>
                </a:solidFill>
              </a:rPr>
              <a:t>To build capabilities and capacities for early detection, prevention and rapid response to security crisis</a:t>
            </a:r>
          </a:p>
          <a:p>
            <a:pPr lvl="1"/>
            <a:r>
              <a:rPr lang="en-US" dirty="0">
                <a:solidFill>
                  <a:srgbClr val="002060"/>
                </a:solidFill>
              </a:rPr>
              <a:t>To focus on results</a:t>
            </a:r>
          </a:p>
          <a:p>
            <a:pPr lvl="1"/>
            <a:r>
              <a:rPr lang="en-US" dirty="0">
                <a:solidFill>
                  <a:srgbClr val="002060"/>
                </a:solidFill>
              </a:rPr>
              <a:t>To link all players in the public and private sectors in a common effort</a:t>
            </a:r>
            <a:r>
              <a:rPr lang="en-US" dirty="0" smtClean="0">
                <a:solidFill>
                  <a:srgbClr val="002060"/>
                </a:solidFill>
              </a:rPr>
              <a:t>.</a:t>
            </a:r>
            <a:endParaRPr lang="en-US" dirty="0">
              <a:solidFill>
                <a:srgbClr val="002060"/>
              </a:solidFill>
            </a:endParaRPr>
          </a:p>
        </p:txBody>
      </p:sp>
      <p:pic>
        <p:nvPicPr>
          <p:cNvPr id="1026" name="Picture 2" descr="https://ec.europa.eu/information_society/newsroom/image/document/2020-37/2_4_security_union_pillars_D605FF44-0EB5-4665-18E6CBDCFFA65B77_69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51344"/>
            <a:ext cx="5903480" cy="356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08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48880"/>
            <a:ext cx="8229600" cy="1791072"/>
          </a:xfrm>
        </p:spPr>
        <p:txBody>
          <a:bodyPr>
            <a:normAutofit/>
          </a:bodyPr>
          <a:lstStyle/>
          <a:p>
            <a:pPr algn="ctr"/>
            <a:r>
              <a:rPr lang="en-US" b="1" dirty="0" smtClean="0">
                <a:ln w="10541" cmpd="sng">
                  <a:solidFill>
                    <a:schemeClr val="accent1">
                      <a:shade val="88000"/>
                      <a:satMod val="110000"/>
                    </a:schemeClr>
                  </a:solidFill>
                  <a:prstDash val="solid"/>
                </a:ln>
                <a:solidFill>
                  <a:srgbClr val="002060"/>
                </a:solidFill>
              </a:rPr>
              <a:t>Thanks </a:t>
            </a:r>
            <a:br>
              <a:rPr lang="en-US" b="1" dirty="0" smtClean="0">
                <a:ln w="10541" cmpd="sng">
                  <a:solidFill>
                    <a:schemeClr val="accent1">
                      <a:shade val="88000"/>
                      <a:satMod val="110000"/>
                    </a:schemeClr>
                  </a:solidFill>
                  <a:prstDash val="solid"/>
                </a:ln>
                <a:solidFill>
                  <a:srgbClr val="002060"/>
                </a:solidFill>
              </a:rPr>
            </a:br>
            <a:r>
              <a:rPr lang="en-US" b="1" dirty="0" smtClean="0">
                <a:ln w="10541" cmpd="sng">
                  <a:solidFill>
                    <a:schemeClr val="accent1">
                      <a:shade val="88000"/>
                      <a:satMod val="110000"/>
                    </a:schemeClr>
                  </a:solidFill>
                  <a:prstDash val="solid"/>
                </a:ln>
                <a:solidFill>
                  <a:srgbClr val="002060"/>
                </a:solidFill>
              </a:rPr>
              <a:t>Questions?</a:t>
            </a:r>
            <a:endParaRPr lang="en-US" b="1" dirty="0">
              <a:ln w="10541" cmpd="sng">
                <a:solidFill>
                  <a:schemeClr val="accent1">
                    <a:shade val="88000"/>
                    <a:satMod val="110000"/>
                  </a:schemeClr>
                </a:solidFill>
                <a:prstDash val="solid"/>
              </a:ln>
              <a:solidFill>
                <a:srgbClr val="002060"/>
              </a:solidFill>
            </a:endParaRPr>
          </a:p>
        </p:txBody>
      </p:sp>
    </p:spTree>
    <p:extLst>
      <p:ext uri="{BB962C8B-B14F-4D97-AF65-F5344CB8AC3E}">
        <p14:creationId xmlns:p14="http://schemas.microsoft.com/office/powerpoint/2010/main" val="376016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838199" y="404813"/>
            <a:ext cx="9372601" cy="1008062"/>
          </a:xfrm>
        </p:spPr>
        <p:txBody>
          <a:bodyPr>
            <a:normAutofit/>
          </a:bodyPr>
          <a:lstStyle/>
          <a:p>
            <a:pPr>
              <a:defRPr/>
            </a:pPr>
            <a:r>
              <a:rPr lang="tr-TR" b="1" dirty="0" err="1" smtClean="0">
                <a:solidFill>
                  <a:srgbClr val="002060"/>
                </a:solidFill>
                <a:effectLst>
                  <a:outerShdw blurRad="38100" dist="38100" dir="2700000" algn="tl">
                    <a:srgbClr val="000000">
                      <a:alpha val="43137"/>
                    </a:srgbClr>
                  </a:outerShdw>
                </a:effectLst>
              </a:rPr>
              <a:t>What</a:t>
            </a:r>
            <a:r>
              <a:rPr lang="tr-TR" b="1" dirty="0" smtClean="0">
                <a:solidFill>
                  <a:srgbClr val="002060"/>
                </a:solidFill>
                <a:effectLst>
                  <a:outerShdw blurRad="38100" dist="38100" dir="2700000" algn="tl">
                    <a:srgbClr val="000000">
                      <a:alpha val="43137"/>
                    </a:srgbClr>
                  </a:outerShdw>
                </a:effectLst>
              </a:rPr>
              <a:t> is </a:t>
            </a:r>
            <a:r>
              <a:rPr lang="en-US" b="1" dirty="0" smtClean="0">
                <a:solidFill>
                  <a:srgbClr val="002060"/>
                </a:solidFill>
                <a:effectLst>
                  <a:outerShdw blurRad="38100" dist="38100" dir="2700000" algn="tl">
                    <a:srgbClr val="000000">
                      <a:alpha val="43137"/>
                    </a:srgbClr>
                  </a:outerShdw>
                </a:effectLst>
              </a:rPr>
              <a:t>Critical Infrastructure</a:t>
            </a:r>
            <a:r>
              <a:rPr lang="tr-TR" b="1" dirty="0" smtClean="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484355" name="Rectangle 3"/>
          <p:cNvSpPr>
            <a:spLocks noGrp="1" noChangeArrowheads="1"/>
          </p:cNvSpPr>
          <p:nvPr>
            <p:ph idx="1"/>
          </p:nvPr>
        </p:nvSpPr>
        <p:spPr>
          <a:xfrm>
            <a:off x="838199" y="1412875"/>
            <a:ext cx="10552611" cy="2376488"/>
          </a:xfrm>
        </p:spPr>
        <p:txBody>
          <a:bodyPr>
            <a:noAutofit/>
          </a:bodyPr>
          <a:lstStyle/>
          <a:p>
            <a:pPr marL="274320" indent="-274320" algn="ctr">
              <a:buClr>
                <a:schemeClr val="accent3"/>
              </a:buClr>
              <a:buNone/>
              <a:defRPr/>
            </a:pPr>
            <a:r>
              <a:rPr lang="en-US" sz="3200" dirty="0" smtClean="0">
                <a:solidFill>
                  <a:srgbClr val="002060"/>
                </a:solidFill>
                <a:cs typeface="Arial" pitchFamily="34" charset="0"/>
              </a:rPr>
              <a:t>CIS are </a:t>
            </a:r>
            <a:r>
              <a:rPr lang="en-US" sz="3200" b="1" dirty="0" smtClean="0">
                <a:solidFill>
                  <a:srgbClr val="002060"/>
                </a:solidFill>
                <a:cs typeface="Arial" pitchFamily="34" charset="0"/>
              </a:rPr>
              <a:t>the assets</a:t>
            </a:r>
            <a:r>
              <a:rPr lang="en-US" sz="3200" dirty="0" smtClean="0">
                <a:solidFill>
                  <a:srgbClr val="002060"/>
                </a:solidFill>
                <a:cs typeface="Arial" pitchFamily="34" charset="0"/>
              </a:rPr>
              <a:t>, </a:t>
            </a:r>
            <a:r>
              <a:rPr lang="en-US" sz="3200" b="1" dirty="0" smtClean="0">
                <a:solidFill>
                  <a:srgbClr val="002060"/>
                </a:solidFill>
                <a:cs typeface="Arial" pitchFamily="34" charset="0"/>
              </a:rPr>
              <a:t>systems</a:t>
            </a:r>
            <a:r>
              <a:rPr lang="en-US" sz="3200" dirty="0" smtClean="0">
                <a:solidFill>
                  <a:srgbClr val="002060"/>
                </a:solidFill>
                <a:cs typeface="Arial" pitchFamily="34" charset="0"/>
              </a:rPr>
              <a:t> and </a:t>
            </a:r>
            <a:r>
              <a:rPr lang="en-US" sz="3200" b="1" dirty="0" smtClean="0">
                <a:solidFill>
                  <a:srgbClr val="002060"/>
                </a:solidFill>
                <a:cs typeface="Arial" pitchFamily="34" charset="0"/>
              </a:rPr>
              <a:t>networks</a:t>
            </a:r>
            <a:r>
              <a:rPr lang="en-US" sz="3200" dirty="0" smtClean="0">
                <a:solidFill>
                  <a:srgbClr val="002060"/>
                </a:solidFill>
                <a:cs typeface="Arial" pitchFamily="34" charset="0"/>
              </a:rPr>
              <a:t>, whether </a:t>
            </a:r>
            <a:r>
              <a:rPr lang="en-US" sz="3200" b="1" dirty="0" smtClean="0">
                <a:solidFill>
                  <a:srgbClr val="002060"/>
                </a:solidFill>
                <a:cs typeface="Arial" pitchFamily="34" charset="0"/>
              </a:rPr>
              <a:t>physical</a:t>
            </a:r>
            <a:r>
              <a:rPr lang="en-US" sz="3200" dirty="0" smtClean="0">
                <a:solidFill>
                  <a:srgbClr val="002060"/>
                </a:solidFill>
                <a:cs typeface="Arial" pitchFamily="34" charset="0"/>
              </a:rPr>
              <a:t> or </a:t>
            </a:r>
            <a:r>
              <a:rPr lang="en-US" sz="3200" b="1" dirty="0" smtClean="0">
                <a:solidFill>
                  <a:srgbClr val="002060"/>
                </a:solidFill>
                <a:cs typeface="Arial" pitchFamily="34" charset="0"/>
              </a:rPr>
              <a:t>virtual</a:t>
            </a:r>
            <a:r>
              <a:rPr lang="en-US" sz="3200" dirty="0" smtClean="0">
                <a:solidFill>
                  <a:srgbClr val="002060"/>
                </a:solidFill>
                <a:cs typeface="Arial" pitchFamily="34" charset="0"/>
              </a:rPr>
              <a:t>, so vital to the state that their incapacitation or destruction would have a </a:t>
            </a:r>
            <a:r>
              <a:rPr lang="en-US" sz="3200" b="1" dirty="0" smtClean="0">
                <a:solidFill>
                  <a:srgbClr val="002060"/>
                </a:solidFill>
                <a:cs typeface="Arial" pitchFamily="34" charset="0"/>
              </a:rPr>
              <a:t>debilitating effect</a:t>
            </a:r>
            <a:r>
              <a:rPr lang="en-US" sz="3200" dirty="0" smtClean="0">
                <a:solidFill>
                  <a:srgbClr val="002060"/>
                </a:solidFill>
                <a:cs typeface="Arial" pitchFamily="34" charset="0"/>
              </a:rPr>
              <a:t> on security, national economic security, public health or safety, or any combination thereof.</a:t>
            </a:r>
          </a:p>
        </p:txBody>
      </p:sp>
      <p:pic>
        <p:nvPicPr>
          <p:cNvPr id="7171" name="Picture 5" descr="CI_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789363"/>
            <a:ext cx="10991688" cy="280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5110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838200" y="549275"/>
            <a:ext cx="10670177" cy="935038"/>
          </a:xfrm>
        </p:spPr>
        <p:txBody>
          <a:bodyPr>
            <a:noAutofit/>
          </a:bodyPr>
          <a:lstStyle/>
          <a:p>
            <a:pPr>
              <a:defRPr/>
            </a:pPr>
            <a:r>
              <a:rPr lang="en-US" b="1" dirty="0" smtClean="0">
                <a:solidFill>
                  <a:srgbClr val="002060"/>
                </a:solidFill>
                <a:effectLst>
                  <a:outerShdw blurRad="38100" dist="38100" dir="2700000" algn="tl">
                    <a:srgbClr val="000000">
                      <a:alpha val="43137"/>
                    </a:srgbClr>
                  </a:outerShdw>
                </a:effectLst>
              </a:rPr>
              <a:t>Critical </a:t>
            </a:r>
            <a:r>
              <a:rPr lang="en-US" b="1" dirty="0" smtClean="0">
                <a:solidFill>
                  <a:srgbClr val="002060"/>
                </a:solidFill>
                <a:effectLst>
                  <a:outerShdw blurRad="38100" dist="38100" dir="2700000" algn="tl">
                    <a:srgbClr val="000000">
                      <a:alpha val="43137"/>
                    </a:srgbClr>
                  </a:outerShdw>
                </a:effectLst>
              </a:rPr>
              <a:t>Infrastructure</a:t>
            </a:r>
            <a:r>
              <a:rPr lang="tr-TR" b="1" dirty="0" smtClean="0">
                <a:solidFill>
                  <a:srgbClr val="002060"/>
                </a:solidFill>
                <a:effectLst>
                  <a:outerShdw blurRad="38100" dist="38100" dir="2700000" algn="tl">
                    <a:srgbClr val="000000">
                      <a:alpha val="43137"/>
                    </a:srgbClr>
                  </a:outerShdw>
                </a:effectLst>
              </a:rPr>
              <a:t>: </a:t>
            </a:r>
            <a:r>
              <a:rPr lang="tr-TR" b="1" dirty="0" err="1" smtClean="0">
                <a:solidFill>
                  <a:srgbClr val="002060"/>
                </a:solidFill>
                <a:effectLst>
                  <a:outerShdw blurRad="38100" dist="38100" dir="2700000" algn="tl">
                    <a:srgbClr val="000000">
                      <a:alpha val="43137"/>
                    </a:srgbClr>
                  </a:outerShdw>
                </a:effectLst>
              </a:rPr>
              <a:t>Sectors</a:t>
            </a:r>
            <a:endParaRPr lang="en-US" b="1" dirty="0">
              <a:solidFill>
                <a:srgbClr val="002060"/>
              </a:solidFill>
            </a:endParaRPr>
          </a:p>
        </p:txBody>
      </p:sp>
      <p:sp>
        <p:nvSpPr>
          <p:cNvPr id="7" name="6 İçerik Yer Tutucusu"/>
          <p:cNvSpPr>
            <a:spLocks noGrp="1"/>
          </p:cNvSpPr>
          <p:nvPr>
            <p:ph sz="half" idx="1"/>
          </p:nvPr>
        </p:nvSpPr>
        <p:spPr>
          <a:xfrm>
            <a:off x="551935" y="1700213"/>
            <a:ext cx="5091219" cy="4654550"/>
          </a:xfrm>
        </p:spPr>
        <p:txBody>
          <a:bodyPr/>
          <a:lstStyle/>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Energy </a:t>
            </a:r>
            <a:r>
              <a:rPr lang="en-US" sz="2200" dirty="0">
                <a:solidFill>
                  <a:srgbClr val="002060"/>
                </a:solidFill>
                <a:cs typeface="Arial" pitchFamily="34" charset="0"/>
              </a:rPr>
              <a:t>installations and networks,</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Communications </a:t>
            </a:r>
            <a:r>
              <a:rPr lang="en-US" sz="2200" dirty="0">
                <a:solidFill>
                  <a:srgbClr val="002060"/>
                </a:solidFill>
                <a:cs typeface="Arial" pitchFamily="34" charset="0"/>
              </a:rPr>
              <a:t>and information technology,</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Finance</a:t>
            </a:r>
            <a:r>
              <a:rPr lang="en-US" sz="2200" dirty="0">
                <a:solidFill>
                  <a:srgbClr val="002060"/>
                </a:solidFill>
                <a:cs typeface="Arial" pitchFamily="34" charset="0"/>
              </a:rPr>
              <a:t>,</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Health </a:t>
            </a:r>
            <a:r>
              <a:rPr lang="en-US" sz="2200" dirty="0">
                <a:solidFill>
                  <a:srgbClr val="002060"/>
                </a:solidFill>
                <a:cs typeface="Arial" pitchFamily="34" charset="0"/>
              </a:rPr>
              <a:t>Care,</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Food</a:t>
            </a:r>
            <a:r>
              <a:rPr lang="en-US" sz="2200" dirty="0">
                <a:solidFill>
                  <a:srgbClr val="002060"/>
                </a:solidFill>
                <a:cs typeface="Arial" pitchFamily="34" charset="0"/>
              </a:rPr>
              <a:t>,</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Water</a:t>
            </a:r>
            <a:r>
              <a:rPr lang="en-US" sz="2200" dirty="0">
                <a:solidFill>
                  <a:srgbClr val="002060"/>
                </a:solidFill>
                <a:cs typeface="Arial" pitchFamily="34" charset="0"/>
              </a:rPr>
              <a:t>,</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Transport</a:t>
            </a:r>
            <a:r>
              <a:rPr lang="en-US" sz="2200" dirty="0">
                <a:solidFill>
                  <a:srgbClr val="002060"/>
                </a:solidFill>
                <a:cs typeface="Arial" pitchFamily="34" charset="0"/>
              </a:rPr>
              <a:t>,</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Production</a:t>
            </a:r>
            <a:r>
              <a:rPr lang="en-US" sz="2200" dirty="0">
                <a:solidFill>
                  <a:srgbClr val="002060"/>
                </a:solidFill>
                <a:cs typeface="Arial" pitchFamily="34" charset="0"/>
              </a:rPr>
              <a:t>, storage and transport of dangerous goods,</a:t>
            </a:r>
          </a:p>
          <a:p>
            <a:pPr>
              <a:buClr>
                <a:srgbClr val="7030A0"/>
              </a:buClr>
              <a:defRPr/>
            </a:pPr>
            <a:r>
              <a:rPr lang="tr-TR" sz="2200" dirty="0" smtClean="0">
                <a:solidFill>
                  <a:srgbClr val="002060"/>
                </a:solidFill>
                <a:cs typeface="Arial" pitchFamily="34" charset="0"/>
              </a:rPr>
              <a:t> </a:t>
            </a:r>
            <a:r>
              <a:rPr lang="en-US" sz="2200" dirty="0" smtClean="0">
                <a:solidFill>
                  <a:srgbClr val="002060"/>
                </a:solidFill>
                <a:cs typeface="Arial" pitchFamily="34" charset="0"/>
              </a:rPr>
              <a:t>Government</a:t>
            </a:r>
            <a:r>
              <a:rPr lang="en-US" sz="2200" dirty="0">
                <a:solidFill>
                  <a:srgbClr val="002060"/>
                </a:solidFill>
                <a:cs typeface="Arial" pitchFamily="34" charset="0"/>
              </a:rPr>
              <a:t>,</a:t>
            </a:r>
            <a:endParaRPr lang="en-US" sz="2200" dirty="0">
              <a:solidFill>
                <a:srgbClr val="002060"/>
              </a:solidFill>
            </a:endParaRPr>
          </a:p>
        </p:txBody>
      </p:sp>
      <p:pic>
        <p:nvPicPr>
          <p:cNvPr id="2050" name="Picture 2" descr="terrorist threats to critical infrastructure ile ilgili gÃ¶rsel sonuc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49982" y="1781698"/>
            <a:ext cx="6609806" cy="449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683491" y="333374"/>
            <a:ext cx="9527309" cy="1079789"/>
          </a:xfrm>
        </p:spPr>
        <p:txBody>
          <a:bodyPr>
            <a:noAutofit/>
          </a:bodyPr>
          <a:lstStyle/>
          <a:p>
            <a:pPr>
              <a:defRPr/>
            </a:pPr>
            <a:r>
              <a:rPr lang="en-US" b="1" dirty="0">
                <a:solidFill>
                  <a:srgbClr val="002060"/>
                </a:solidFill>
                <a:effectLst>
                  <a:outerShdw blurRad="38100" dist="38100" dir="2700000" algn="tl">
                    <a:srgbClr val="000000">
                      <a:alpha val="43137"/>
                    </a:srgbClr>
                  </a:outerShdw>
                </a:effectLst>
              </a:rPr>
              <a:t>Why is Critical Infrastructure Important?</a:t>
            </a:r>
            <a:endParaRPr lang="en-US" b="1" dirty="0">
              <a:solidFill>
                <a:srgbClr val="002060"/>
              </a:solidFill>
            </a:endParaRP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834F28-6E64-4401-84F2-24653D54BD82}" type="slidenum">
              <a:rPr lang="tr-TR" altLang="tr-TR">
                <a:solidFill>
                  <a:srgbClr val="045C75"/>
                </a:solidFill>
                <a:latin typeface="Constantia" panose="02030602050306030303" pitchFamily="18" charset="0"/>
              </a:rPr>
              <a:pPr eaLnBrk="1" hangingPunct="1"/>
              <a:t>4</a:t>
            </a:fld>
            <a:endParaRPr lang="tr-TR" altLang="tr-TR">
              <a:solidFill>
                <a:srgbClr val="045C75"/>
              </a:solidFill>
              <a:latin typeface="Constantia" panose="02030602050306030303" pitchFamily="18" charset="0"/>
            </a:endParaRPr>
          </a:p>
        </p:txBody>
      </p:sp>
      <p:sp>
        <p:nvSpPr>
          <p:cNvPr id="9221" name="7 İçerik Yer Tutucusu"/>
          <p:cNvSpPr>
            <a:spLocks noGrp="1"/>
          </p:cNvSpPr>
          <p:nvPr>
            <p:ph idx="1"/>
          </p:nvPr>
        </p:nvSpPr>
        <p:spPr>
          <a:xfrm>
            <a:off x="775855" y="1341439"/>
            <a:ext cx="10577945" cy="3498416"/>
          </a:xfrm>
        </p:spPr>
        <p:txBody>
          <a:bodyPr/>
          <a:lstStyle/>
          <a:p>
            <a:pPr>
              <a:spcBef>
                <a:spcPts val="0"/>
              </a:spcBef>
              <a:buClr>
                <a:srgbClr val="7030A0"/>
              </a:buClr>
              <a:defRPr/>
            </a:pPr>
            <a:r>
              <a:rPr lang="en-US" dirty="0">
                <a:solidFill>
                  <a:srgbClr val="002060"/>
                </a:solidFill>
                <a:cs typeface="Arial" pitchFamily="34" charset="0"/>
              </a:rPr>
              <a:t>Disrupt the functioning of government and business </a:t>
            </a:r>
            <a:r>
              <a:rPr lang="en-US" dirty="0" smtClean="0">
                <a:solidFill>
                  <a:srgbClr val="002060"/>
                </a:solidFill>
                <a:cs typeface="Arial" pitchFamily="34" charset="0"/>
              </a:rPr>
              <a:t>alike</a:t>
            </a:r>
            <a:r>
              <a:rPr lang="tr-TR" dirty="0" smtClean="0">
                <a:solidFill>
                  <a:srgbClr val="002060"/>
                </a:solidFill>
                <a:cs typeface="Arial" pitchFamily="34" charset="0"/>
              </a:rPr>
              <a:t>,</a:t>
            </a:r>
            <a:r>
              <a:rPr lang="en-US" dirty="0" smtClean="0">
                <a:solidFill>
                  <a:srgbClr val="002060"/>
                </a:solidFill>
                <a:cs typeface="Arial" pitchFamily="34" charset="0"/>
              </a:rPr>
              <a:t> </a:t>
            </a:r>
            <a:endParaRPr lang="en-US" dirty="0">
              <a:solidFill>
                <a:srgbClr val="002060"/>
              </a:solidFill>
              <a:cs typeface="Arial" pitchFamily="34" charset="0"/>
            </a:endParaRPr>
          </a:p>
          <a:p>
            <a:pPr>
              <a:spcBef>
                <a:spcPts val="0"/>
              </a:spcBef>
              <a:buClr>
                <a:srgbClr val="7030A0"/>
              </a:buClr>
              <a:defRPr/>
            </a:pPr>
            <a:r>
              <a:rPr lang="en-US" dirty="0">
                <a:solidFill>
                  <a:srgbClr val="002060"/>
                </a:solidFill>
                <a:cs typeface="Arial" pitchFamily="34" charset="0"/>
              </a:rPr>
              <a:t>Profound damage to </a:t>
            </a:r>
            <a:r>
              <a:rPr lang="en-US" dirty="0" smtClean="0">
                <a:solidFill>
                  <a:srgbClr val="002060"/>
                </a:solidFill>
                <a:cs typeface="Arial" pitchFamily="34" charset="0"/>
              </a:rPr>
              <a:t>public</a:t>
            </a:r>
            <a:r>
              <a:rPr lang="tr-TR" dirty="0" smtClean="0">
                <a:solidFill>
                  <a:srgbClr val="002060"/>
                </a:solidFill>
                <a:cs typeface="Arial" pitchFamily="34" charset="0"/>
              </a:rPr>
              <a:t>,</a:t>
            </a:r>
            <a:endParaRPr lang="en-US" dirty="0">
              <a:solidFill>
                <a:srgbClr val="002060"/>
              </a:solidFill>
              <a:cs typeface="Arial" pitchFamily="34" charset="0"/>
            </a:endParaRPr>
          </a:p>
          <a:p>
            <a:pPr>
              <a:spcBef>
                <a:spcPts val="0"/>
              </a:spcBef>
              <a:buClr>
                <a:srgbClr val="7030A0"/>
              </a:buClr>
              <a:defRPr/>
            </a:pPr>
            <a:r>
              <a:rPr lang="en-US" dirty="0">
                <a:solidFill>
                  <a:srgbClr val="002060"/>
                </a:solidFill>
                <a:cs typeface="Arial" pitchFamily="34" charset="0"/>
              </a:rPr>
              <a:t>Widespread utility outages,</a:t>
            </a:r>
            <a:endParaRPr lang="tr-TR" dirty="0">
              <a:solidFill>
                <a:srgbClr val="002060"/>
              </a:solidFill>
              <a:cs typeface="Arial" pitchFamily="34" charset="0"/>
            </a:endParaRPr>
          </a:p>
          <a:p>
            <a:pPr>
              <a:spcBef>
                <a:spcPts val="0"/>
              </a:spcBef>
              <a:buClr>
                <a:srgbClr val="7030A0"/>
              </a:buClr>
              <a:defRPr/>
            </a:pPr>
            <a:r>
              <a:rPr lang="en-US" dirty="0">
                <a:solidFill>
                  <a:srgbClr val="002060"/>
                </a:solidFill>
                <a:cs typeface="Arial" pitchFamily="34" charset="0"/>
              </a:rPr>
              <a:t>Widespread cascade effect: failure to failure,</a:t>
            </a:r>
          </a:p>
          <a:p>
            <a:pPr>
              <a:spcBef>
                <a:spcPts val="0"/>
              </a:spcBef>
              <a:buClr>
                <a:srgbClr val="7030A0"/>
              </a:buClr>
              <a:defRPr/>
            </a:pPr>
            <a:r>
              <a:rPr lang="en-US" dirty="0">
                <a:solidFill>
                  <a:srgbClr val="002060"/>
                </a:solidFill>
                <a:cs typeface="Arial" pitchFamily="34" charset="0"/>
              </a:rPr>
              <a:t>Produce catastrophic </a:t>
            </a:r>
            <a:r>
              <a:rPr lang="en-US" dirty="0" smtClean="0">
                <a:solidFill>
                  <a:srgbClr val="002060"/>
                </a:solidFill>
                <a:cs typeface="Arial" pitchFamily="34" charset="0"/>
              </a:rPr>
              <a:t>losses</a:t>
            </a:r>
            <a:r>
              <a:rPr lang="tr-TR" dirty="0" smtClean="0">
                <a:solidFill>
                  <a:srgbClr val="002060"/>
                </a:solidFill>
                <a:cs typeface="Arial" pitchFamily="34" charset="0"/>
              </a:rPr>
              <a:t>,</a:t>
            </a:r>
            <a:r>
              <a:rPr lang="en-US" dirty="0" smtClean="0">
                <a:solidFill>
                  <a:srgbClr val="002060"/>
                </a:solidFill>
                <a:cs typeface="Arial" pitchFamily="34" charset="0"/>
              </a:rPr>
              <a:t> </a:t>
            </a:r>
            <a:endParaRPr lang="en-US" dirty="0">
              <a:solidFill>
                <a:srgbClr val="002060"/>
              </a:solidFill>
              <a:cs typeface="Arial" pitchFamily="34" charset="0"/>
            </a:endParaRPr>
          </a:p>
          <a:p>
            <a:pPr>
              <a:spcBef>
                <a:spcPts val="0"/>
              </a:spcBef>
              <a:buClr>
                <a:srgbClr val="7030A0"/>
              </a:buClr>
              <a:defRPr/>
            </a:pPr>
            <a:r>
              <a:rPr lang="en-US" dirty="0">
                <a:solidFill>
                  <a:srgbClr val="002060"/>
                </a:solidFill>
                <a:cs typeface="Arial" pitchFamily="34" charset="0"/>
              </a:rPr>
              <a:t>The potential for catastrophic terrorist threat,</a:t>
            </a:r>
          </a:p>
          <a:p>
            <a:pPr>
              <a:spcBef>
                <a:spcPts val="0"/>
              </a:spcBef>
              <a:buClr>
                <a:srgbClr val="7030A0"/>
              </a:buClr>
              <a:defRPr/>
            </a:pPr>
            <a:r>
              <a:rPr lang="en-US" dirty="0">
                <a:solidFill>
                  <a:srgbClr val="002060"/>
                </a:solidFill>
                <a:cs typeface="Arial" pitchFamily="34" charset="0"/>
              </a:rPr>
              <a:t>With WMD more </a:t>
            </a:r>
            <a:r>
              <a:rPr lang="en-US" dirty="0" smtClean="0">
                <a:solidFill>
                  <a:srgbClr val="002060"/>
                </a:solidFill>
                <a:cs typeface="Arial" pitchFamily="34" charset="0"/>
              </a:rPr>
              <a:t>devastating</a:t>
            </a:r>
            <a:r>
              <a:rPr lang="tr-TR" dirty="0" smtClean="0">
                <a:solidFill>
                  <a:srgbClr val="002060"/>
                </a:solidFill>
                <a:cs typeface="Arial" pitchFamily="34" charset="0"/>
              </a:rPr>
              <a:t>.</a:t>
            </a:r>
            <a:endParaRPr lang="en-US" dirty="0">
              <a:solidFill>
                <a:srgbClr val="002060"/>
              </a:solidFill>
              <a:cs typeface="Arial" pitchFamily="34" charset="0"/>
            </a:endParaRPr>
          </a:p>
          <a:p>
            <a:pPr>
              <a:lnSpc>
                <a:spcPct val="150000"/>
              </a:lnSpc>
              <a:defRPr/>
            </a:pPr>
            <a:endParaRPr lang="en-US" sz="1400" dirty="0">
              <a:effectLst>
                <a:outerShdw blurRad="38100" dist="38100" dir="2700000" algn="tl">
                  <a:srgbClr val="000000">
                    <a:alpha val="43137"/>
                  </a:srgbClr>
                </a:outerShdw>
              </a:effectLst>
              <a:latin typeface="Arial" pitchFamily="34" charset="0"/>
              <a:cs typeface="Arial" pitchFamily="34" charset="0"/>
            </a:endParaRPr>
          </a:p>
          <a:p>
            <a:pPr>
              <a:defRPr/>
            </a:pPr>
            <a:endParaRPr lang="tr-TR" dirty="0" smtClean="0"/>
          </a:p>
          <a:p>
            <a:pPr>
              <a:defRPr/>
            </a:pPr>
            <a:endParaRPr lang="en-US" dirty="0" smtClean="0"/>
          </a:p>
        </p:txBody>
      </p:sp>
      <p:pic>
        <p:nvPicPr>
          <p:cNvPr id="9222" name="Picture 5" descr="Critical-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4285674"/>
            <a:ext cx="8349673" cy="243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87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tr-TR" b="1" dirty="0">
                <a:solidFill>
                  <a:srgbClr val="002060"/>
                </a:solidFill>
                <a:effectLst>
                  <a:outerShdw blurRad="38100" dist="38100" dir="2700000" algn="tl">
                    <a:srgbClr val="000000">
                      <a:alpha val="43137"/>
                    </a:srgbClr>
                  </a:outerShdw>
                </a:effectLst>
              </a:rPr>
              <a:t>How </a:t>
            </a:r>
            <a:r>
              <a:rPr lang="tr-TR" b="1" dirty="0" err="1">
                <a:solidFill>
                  <a:srgbClr val="002060"/>
                </a:solidFill>
                <a:effectLst>
                  <a:outerShdw blurRad="38100" dist="38100" dir="2700000" algn="tl">
                    <a:srgbClr val="000000">
                      <a:alpha val="43137"/>
                    </a:srgbClr>
                  </a:outerShdw>
                </a:effectLst>
              </a:rPr>
              <a:t>to</a:t>
            </a:r>
            <a:r>
              <a:rPr lang="tr-TR" b="1" dirty="0">
                <a:solidFill>
                  <a:srgbClr val="002060"/>
                </a:solidFill>
                <a:effectLst>
                  <a:outerShdw blurRad="38100" dist="38100" dir="2700000" algn="tl">
                    <a:srgbClr val="000000">
                      <a:alpha val="43137"/>
                    </a:srgbClr>
                  </a:outerShdw>
                </a:effectLst>
              </a:rPr>
              <a:t> </a:t>
            </a:r>
            <a:r>
              <a:rPr lang="tr-TR" b="1" dirty="0" err="1">
                <a:solidFill>
                  <a:srgbClr val="002060"/>
                </a:solidFill>
                <a:effectLst>
                  <a:outerShdw blurRad="38100" dist="38100" dir="2700000" algn="tl">
                    <a:srgbClr val="000000">
                      <a:alpha val="43137"/>
                    </a:srgbClr>
                  </a:outerShdw>
                </a:effectLst>
              </a:rPr>
              <a:t>Identify</a:t>
            </a:r>
            <a:r>
              <a:rPr lang="tr-TR" b="1" dirty="0">
                <a:solidFill>
                  <a:srgbClr val="002060"/>
                </a:solidFill>
                <a:effectLst>
                  <a:outerShdw blurRad="38100" dist="38100" dir="2700000" algn="tl">
                    <a:srgbClr val="000000">
                      <a:alpha val="43137"/>
                    </a:srgbClr>
                  </a:outerShdw>
                </a:effectLst>
              </a:rPr>
              <a:t> </a:t>
            </a:r>
            <a:r>
              <a:rPr lang="tr-TR" b="1" dirty="0" err="1">
                <a:solidFill>
                  <a:srgbClr val="002060"/>
                </a:solidFill>
                <a:effectLst>
                  <a:outerShdw blurRad="38100" dist="38100" dir="2700000" algn="tl">
                    <a:srgbClr val="000000">
                      <a:alpha val="43137"/>
                    </a:srgbClr>
                  </a:outerShdw>
                </a:effectLst>
              </a:rPr>
              <a:t>and</a:t>
            </a:r>
            <a:r>
              <a:rPr lang="tr-TR" b="1" dirty="0">
                <a:solidFill>
                  <a:srgbClr val="002060"/>
                </a:solidFill>
                <a:effectLst>
                  <a:outerShdw blurRad="38100" dist="38100" dir="2700000" algn="tl">
                    <a:srgbClr val="000000">
                      <a:alpha val="43137"/>
                    </a:srgbClr>
                  </a:outerShdw>
                </a:effectLst>
              </a:rPr>
              <a:t> </a:t>
            </a:r>
            <a:r>
              <a:rPr lang="tr-TR" b="1" dirty="0" err="1">
                <a:solidFill>
                  <a:srgbClr val="002060"/>
                </a:solidFill>
                <a:effectLst>
                  <a:outerShdw blurRad="38100" dist="38100" dir="2700000" algn="tl">
                    <a:srgbClr val="000000">
                      <a:alpha val="43137"/>
                    </a:srgbClr>
                  </a:outerShdw>
                </a:effectLst>
              </a:rPr>
              <a:t>Prioritize</a:t>
            </a:r>
            <a:r>
              <a:rPr lang="tr-TR" b="1" dirty="0">
                <a:solidFill>
                  <a:srgbClr val="002060"/>
                </a:solidFill>
                <a:effectLst>
                  <a:outerShdw blurRad="38100" dist="38100" dir="2700000" algn="tl">
                    <a:srgbClr val="000000">
                      <a:alpha val="43137"/>
                    </a:srgbClr>
                  </a:outerShdw>
                </a:effectLst>
              </a:rPr>
              <a:t>?</a:t>
            </a:r>
            <a:r>
              <a:rPr lang="en-US" b="1" dirty="0">
                <a:solidFill>
                  <a:srgbClr val="002060"/>
                </a:solidFill>
                <a:effectLst>
                  <a:outerShdw blurRad="38100" dist="38100" dir="2700000" algn="tl">
                    <a:srgbClr val="000000">
                      <a:alpha val="43137"/>
                    </a:srgbClr>
                  </a:outerShdw>
                </a:effectLst>
              </a:rPr>
              <a:t> </a:t>
            </a:r>
            <a:endParaRPr dirty="0"/>
          </a:p>
        </p:txBody>
      </p:sp>
      <p:sp>
        <p:nvSpPr>
          <p:cNvPr id="20482" name="Content Placeholder 1"/>
          <p:cNvSpPr>
            <a:spLocks noGrp="1"/>
          </p:cNvSpPr>
          <p:nvPr>
            <p:ph idx="1"/>
          </p:nvPr>
        </p:nvSpPr>
        <p:spPr/>
        <p:txBody>
          <a:bodyPr>
            <a:normAutofit/>
          </a:bodyPr>
          <a:lstStyle/>
          <a:p>
            <a:pPr marL="274320" indent="-274320">
              <a:buClr>
                <a:srgbClr val="7030A0"/>
              </a:buClr>
              <a:buFont typeface="Wingdings 2"/>
              <a:buChar char=""/>
              <a:defRPr/>
            </a:pPr>
            <a:r>
              <a:rPr lang="tr-TR" dirty="0" err="1" smtClean="0">
                <a:solidFill>
                  <a:srgbClr val="002060"/>
                </a:solidFill>
              </a:rPr>
              <a:t>Given</a:t>
            </a:r>
            <a:r>
              <a:rPr lang="tr-TR" dirty="0" smtClean="0">
                <a:solidFill>
                  <a:srgbClr val="002060"/>
                </a:solidFill>
              </a:rPr>
              <a:t>: Not </a:t>
            </a:r>
            <a:r>
              <a:rPr lang="tr-TR" dirty="0" err="1" smtClean="0">
                <a:solidFill>
                  <a:srgbClr val="002060"/>
                </a:solidFill>
              </a:rPr>
              <a:t>all</a:t>
            </a:r>
            <a:r>
              <a:rPr lang="tr-TR" dirty="0" smtClean="0">
                <a:solidFill>
                  <a:srgbClr val="002060"/>
                </a:solidFill>
              </a:rPr>
              <a:t> </a:t>
            </a:r>
            <a:r>
              <a:rPr lang="tr-TR" dirty="0" err="1" smtClean="0">
                <a:solidFill>
                  <a:srgbClr val="002060"/>
                </a:solidFill>
              </a:rPr>
              <a:t>infrastructure</a:t>
            </a:r>
            <a:r>
              <a:rPr lang="tr-TR" dirty="0" smtClean="0">
                <a:solidFill>
                  <a:srgbClr val="002060"/>
                </a:solidFill>
              </a:rPr>
              <a:t> can be </a:t>
            </a:r>
            <a:r>
              <a:rPr lang="tr-TR" dirty="0" err="1" smtClean="0">
                <a:solidFill>
                  <a:srgbClr val="002060"/>
                </a:solidFill>
              </a:rPr>
              <a:t>protected</a:t>
            </a:r>
            <a:r>
              <a:rPr lang="tr-TR" dirty="0" smtClean="0">
                <a:solidFill>
                  <a:srgbClr val="002060"/>
                </a:solidFill>
              </a:rPr>
              <a:t> at </a:t>
            </a:r>
            <a:r>
              <a:rPr lang="tr-TR" dirty="0" err="1" smtClean="0">
                <a:solidFill>
                  <a:srgbClr val="002060"/>
                </a:solidFill>
              </a:rPr>
              <a:t>all</a:t>
            </a:r>
            <a:r>
              <a:rPr lang="tr-TR" dirty="0" smtClean="0">
                <a:solidFill>
                  <a:srgbClr val="002060"/>
                </a:solidFill>
              </a:rPr>
              <a:t> </a:t>
            </a:r>
            <a:r>
              <a:rPr lang="tr-TR" dirty="0" err="1" smtClean="0">
                <a:solidFill>
                  <a:srgbClr val="002060"/>
                </a:solidFill>
              </a:rPr>
              <a:t>times</a:t>
            </a:r>
            <a:r>
              <a:rPr lang="tr-TR" dirty="0" smtClean="0">
                <a:solidFill>
                  <a:srgbClr val="002060"/>
                </a:solidFill>
              </a:rPr>
              <a:t>:</a:t>
            </a:r>
          </a:p>
          <a:p>
            <a:pPr marL="640080" lvl="1" indent="-246888">
              <a:buClr>
                <a:srgbClr val="7030A0"/>
              </a:buClr>
              <a:buFont typeface="Wingdings 2"/>
              <a:buChar char=""/>
              <a:defRPr/>
            </a:pPr>
            <a:r>
              <a:rPr lang="tr-TR" dirty="0" err="1" smtClean="0">
                <a:solidFill>
                  <a:srgbClr val="002060"/>
                </a:solidFill>
              </a:rPr>
              <a:t>Identification</a:t>
            </a:r>
            <a:endParaRPr lang="tr-TR" dirty="0" smtClean="0">
              <a:solidFill>
                <a:srgbClr val="002060"/>
              </a:solidFill>
            </a:endParaRPr>
          </a:p>
          <a:p>
            <a:pPr marL="640080" lvl="1" indent="-246888">
              <a:buClr>
                <a:srgbClr val="7030A0"/>
              </a:buClr>
              <a:buFont typeface="Wingdings 2"/>
              <a:buChar char=""/>
              <a:defRPr/>
            </a:pPr>
            <a:r>
              <a:rPr lang="tr-TR" dirty="0" err="1" smtClean="0">
                <a:solidFill>
                  <a:srgbClr val="002060"/>
                </a:solidFill>
              </a:rPr>
              <a:t>Measurement</a:t>
            </a:r>
            <a:endParaRPr lang="tr-TR" dirty="0" smtClean="0">
              <a:solidFill>
                <a:srgbClr val="002060"/>
              </a:solidFill>
            </a:endParaRPr>
          </a:p>
          <a:p>
            <a:pPr marL="640080" lvl="1" indent="-246888">
              <a:buClr>
                <a:srgbClr val="7030A0"/>
              </a:buClr>
              <a:buFont typeface="Wingdings 2"/>
              <a:buChar char=""/>
              <a:defRPr/>
            </a:pPr>
            <a:r>
              <a:rPr lang="tr-TR" dirty="0" err="1" smtClean="0">
                <a:solidFill>
                  <a:srgbClr val="002060"/>
                </a:solidFill>
              </a:rPr>
              <a:t>Controlling</a:t>
            </a:r>
            <a:endParaRPr lang="tr-TR" dirty="0" smtClean="0">
              <a:solidFill>
                <a:srgbClr val="002060"/>
              </a:solidFill>
            </a:endParaRPr>
          </a:p>
          <a:p>
            <a:pPr marL="274320" indent="-274320">
              <a:buClr>
                <a:srgbClr val="7030A0"/>
              </a:buClr>
              <a:buFont typeface="Wingdings 2"/>
              <a:buChar char=""/>
              <a:defRPr/>
            </a:pPr>
            <a:r>
              <a:rPr lang="tr-TR" dirty="0" err="1" smtClean="0">
                <a:solidFill>
                  <a:srgbClr val="002060"/>
                </a:solidFill>
              </a:rPr>
              <a:t>According</a:t>
            </a:r>
            <a:r>
              <a:rPr lang="tr-TR" dirty="0" smtClean="0">
                <a:solidFill>
                  <a:srgbClr val="002060"/>
                </a:solidFill>
              </a:rPr>
              <a:t> </a:t>
            </a:r>
            <a:r>
              <a:rPr lang="tr-TR" dirty="0" err="1" smtClean="0">
                <a:solidFill>
                  <a:srgbClr val="002060"/>
                </a:solidFill>
              </a:rPr>
              <a:t>to</a:t>
            </a:r>
            <a:r>
              <a:rPr lang="tr-TR" dirty="0" smtClean="0">
                <a:solidFill>
                  <a:srgbClr val="002060"/>
                </a:solidFill>
              </a:rPr>
              <a:t>:</a:t>
            </a:r>
          </a:p>
          <a:p>
            <a:pPr marL="640080" lvl="1" indent="-246888">
              <a:buClr>
                <a:srgbClr val="7030A0"/>
              </a:buClr>
              <a:buFont typeface="Wingdings 2"/>
              <a:buChar char=""/>
              <a:defRPr/>
            </a:pPr>
            <a:r>
              <a:rPr lang="tr-TR" dirty="0" err="1" smtClean="0">
                <a:solidFill>
                  <a:srgbClr val="002060"/>
                </a:solidFill>
              </a:rPr>
              <a:t>Scope</a:t>
            </a:r>
            <a:endParaRPr lang="tr-TR" dirty="0" smtClean="0">
              <a:solidFill>
                <a:srgbClr val="002060"/>
              </a:solidFill>
            </a:endParaRPr>
          </a:p>
          <a:p>
            <a:pPr marL="640080" lvl="1" indent="-246888">
              <a:buClr>
                <a:srgbClr val="7030A0"/>
              </a:buClr>
              <a:buFont typeface="Wingdings 2"/>
              <a:buChar char=""/>
              <a:defRPr/>
            </a:pPr>
            <a:r>
              <a:rPr lang="tr-TR" dirty="0" err="1" smtClean="0">
                <a:solidFill>
                  <a:srgbClr val="002060"/>
                </a:solidFill>
              </a:rPr>
              <a:t>Magnitude</a:t>
            </a:r>
            <a:endParaRPr lang="tr-TR" dirty="0" smtClean="0">
              <a:solidFill>
                <a:srgbClr val="002060"/>
              </a:solidFill>
            </a:endParaRPr>
          </a:p>
          <a:p>
            <a:pPr marL="640080" lvl="1" indent="-246888">
              <a:buClr>
                <a:srgbClr val="7030A0"/>
              </a:buClr>
              <a:buFont typeface="Wingdings 2"/>
              <a:buChar char=""/>
              <a:defRPr/>
            </a:pPr>
            <a:r>
              <a:rPr lang="tr-TR" dirty="0" smtClean="0">
                <a:solidFill>
                  <a:srgbClr val="002060"/>
                </a:solidFill>
              </a:rPr>
              <a:t>Time</a:t>
            </a:r>
          </a:p>
          <a:p>
            <a:pPr marL="640080" lvl="1" indent="-246888">
              <a:buClr>
                <a:srgbClr val="7030A0"/>
              </a:buClr>
              <a:buFont typeface="Wingdings 2"/>
              <a:buChar char=""/>
              <a:defRPr/>
            </a:pPr>
            <a:r>
              <a:rPr lang="tr-TR" dirty="0" err="1" smtClean="0">
                <a:solidFill>
                  <a:srgbClr val="002060"/>
                </a:solidFill>
              </a:rPr>
              <a:t>Psychological</a:t>
            </a:r>
            <a:r>
              <a:rPr lang="tr-TR" dirty="0" smtClean="0">
                <a:solidFill>
                  <a:srgbClr val="002060"/>
                </a:solidFill>
              </a:rPr>
              <a:t> </a:t>
            </a:r>
            <a:r>
              <a:rPr lang="tr-TR" dirty="0" err="1" smtClean="0">
                <a:solidFill>
                  <a:srgbClr val="002060"/>
                </a:solidFill>
              </a:rPr>
              <a:t>Effect</a:t>
            </a:r>
            <a:endParaRPr lang="tr-TR" dirty="0" smtClean="0">
              <a:solidFill>
                <a:srgbClr val="002060"/>
              </a:solidFill>
            </a:endParaRPr>
          </a:p>
          <a:p>
            <a:pPr marL="274320" indent="-274320">
              <a:buClr>
                <a:schemeClr val="accent3"/>
              </a:buClr>
              <a:buFont typeface="Wingdings 2"/>
              <a:buChar char=""/>
              <a:defRPr/>
            </a:pPr>
            <a:endParaRPr lang="tr-TR" dirty="0" smtClean="0"/>
          </a:p>
          <a:p>
            <a:pPr marL="640080" lvl="1" indent="-246888">
              <a:buFont typeface="Wingdings 2"/>
              <a:buChar char=""/>
              <a:defRPr/>
            </a:pPr>
            <a:endParaRPr lang="tr-TR" dirty="0" smtClean="0"/>
          </a:p>
        </p:txBody>
      </p:sp>
      <p:pic>
        <p:nvPicPr>
          <p:cNvPr id="21508" name="Picture 3" descr="C:\Users\Ahmet K. HAN\Desktop\imagesCAB7NLU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474" y="2636839"/>
            <a:ext cx="5782251" cy="367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Veri Yer Tutucusu"/>
          <p:cNvSpPr>
            <a:spLocks noGrp="1"/>
          </p:cNvSpPr>
          <p:nvPr>
            <p:ph type="dt" sz="quarter" idx="10"/>
          </p:nvPr>
        </p:nvSpPr>
        <p:spPr/>
        <p:txBody>
          <a:bodyPr/>
          <a:lstStyle/>
          <a:p>
            <a:pPr>
              <a:defRPr/>
            </a:pPr>
            <a:fld id="{C5BEDEE3-71E3-4228-AE04-ABF4AD7AE7D9}" type="datetime1">
              <a:rPr lang="en-US"/>
              <a:pPr>
                <a:defRPr/>
              </a:pPr>
              <a:t>6/9/2022</a:t>
            </a:fld>
            <a:endParaRPr lang="en-US"/>
          </a:p>
        </p:txBody>
      </p:sp>
      <p:sp>
        <p:nvSpPr>
          <p:cNvPr id="8" name="7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1349F0-DBD0-40B6-897C-523E428B9349}" type="slidenum">
              <a:rPr lang="en-US" altLang="tr-TR">
                <a:solidFill>
                  <a:srgbClr val="045C75"/>
                </a:solidFill>
                <a:latin typeface="Constantia" panose="02030602050306030303" pitchFamily="18" charset="0"/>
              </a:rPr>
              <a:pPr eaLnBrk="1" hangingPunct="1"/>
              <a:t>5</a:t>
            </a:fld>
            <a:endParaRPr lang="en-US" altLang="tr-TR">
              <a:solidFill>
                <a:srgbClr val="045C75"/>
              </a:solidFill>
              <a:latin typeface="Constantia" panose="02030602050306030303" pitchFamily="18" charset="0"/>
            </a:endParaRPr>
          </a:p>
        </p:txBody>
      </p:sp>
    </p:spTree>
    <p:extLst>
      <p:ext uri="{BB962C8B-B14F-4D97-AF65-F5344CB8AC3E}">
        <p14:creationId xmlns:p14="http://schemas.microsoft.com/office/powerpoint/2010/main" val="44256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838200" y="499533"/>
            <a:ext cx="10591799" cy="1205699"/>
          </a:xfrm>
        </p:spPr>
        <p:txBody>
          <a:bodyPr>
            <a:normAutofit/>
          </a:bodyPr>
          <a:lstStyle/>
          <a:p>
            <a:r>
              <a:rPr lang="tr-TR" altLang="tr-TR" b="1" dirty="0" err="1" smtClean="0">
                <a:solidFill>
                  <a:srgbClr val="002060"/>
                </a:solidFill>
                <a:effectLst>
                  <a:outerShdw blurRad="38100" dist="38100" dir="2700000" algn="tl">
                    <a:srgbClr val="000000">
                      <a:alpha val="43137"/>
                    </a:srgbClr>
                  </a:outerShdw>
                </a:effectLst>
              </a:rPr>
              <a:t>Threats</a:t>
            </a:r>
            <a:r>
              <a:rPr lang="tr-TR" altLang="tr-TR" b="1" dirty="0" smtClean="0">
                <a:solidFill>
                  <a:srgbClr val="002060"/>
                </a:solidFill>
                <a:effectLst>
                  <a:outerShdw blurRad="38100" dist="38100" dir="2700000" algn="tl">
                    <a:srgbClr val="000000">
                      <a:alpha val="43137"/>
                    </a:srgbClr>
                  </a:outerShdw>
                </a:effectLst>
              </a:rPr>
              <a:t>: </a:t>
            </a:r>
            <a:r>
              <a:rPr lang="en-US" altLang="tr-TR" b="1" dirty="0" smtClean="0">
                <a:solidFill>
                  <a:srgbClr val="002060"/>
                </a:solidFill>
                <a:effectLst>
                  <a:outerShdw blurRad="38100" dist="38100" dir="2700000" algn="tl">
                    <a:srgbClr val="000000">
                      <a:alpha val="43137"/>
                    </a:srgbClr>
                  </a:outerShdw>
                </a:effectLst>
              </a:rPr>
              <a:t>Malignant Forces</a:t>
            </a:r>
          </a:p>
        </p:txBody>
      </p:sp>
      <p:sp>
        <p:nvSpPr>
          <p:cNvPr id="12291" name="2 İçerik Yer Tutucusu"/>
          <p:cNvSpPr>
            <a:spLocks noGrp="1"/>
          </p:cNvSpPr>
          <p:nvPr>
            <p:ph idx="1"/>
          </p:nvPr>
        </p:nvSpPr>
        <p:spPr>
          <a:xfrm>
            <a:off x="600364" y="1825625"/>
            <a:ext cx="10753436" cy="4351338"/>
          </a:xfrm>
        </p:spPr>
        <p:txBody>
          <a:bodyPr/>
          <a:lstStyle/>
          <a:p>
            <a:pPr lvl="1">
              <a:buClr>
                <a:srgbClr val="7030A0"/>
              </a:buClr>
            </a:pPr>
            <a:r>
              <a:rPr lang="en-US" altLang="tr-TR" sz="3200" dirty="0" smtClean="0">
                <a:solidFill>
                  <a:srgbClr val="002060"/>
                </a:solidFill>
              </a:rPr>
              <a:t>Critical </a:t>
            </a:r>
            <a:r>
              <a:rPr lang="en-US" altLang="tr-TR" sz="3200" dirty="0">
                <a:solidFill>
                  <a:srgbClr val="002060"/>
                </a:solidFill>
              </a:rPr>
              <a:t>support failure of aging steel, concrete or other material </a:t>
            </a:r>
            <a:r>
              <a:rPr lang="tr-TR" altLang="tr-TR" sz="3200" dirty="0">
                <a:solidFill>
                  <a:srgbClr val="002060"/>
                </a:solidFill>
              </a:rPr>
              <a:t>,</a:t>
            </a:r>
          </a:p>
          <a:p>
            <a:pPr lvl="1">
              <a:buClr>
                <a:srgbClr val="7030A0"/>
              </a:buClr>
            </a:pPr>
            <a:r>
              <a:rPr lang="en-US" altLang="tr-TR" sz="3200" dirty="0">
                <a:solidFill>
                  <a:srgbClr val="002060"/>
                </a:solidFill>
              </a:rPr>
              <a:t>Structures weakened by hurricanes, earthquakes or other natural events </a:t>
            </a:r>
            <a:r>
              <a:rPr lang="tr-TR" altLang="tr-TR" sz="3200" dirty="0">
                <a:solidFill>
                  <a:srgbClr val="002060"/>
                </a:solidFill>
              </a:rPr>
              <a:t>,</a:t>
            </a:r>
          </a:p>
          <a:p>
            <a:pPr lvl="1">
              <a:buClr>
                <a:srgbClr val="7030A0"/>
              </a:buClr>
            </a:pPr>
            <a:r>
              <a:rPr lang="en-US" altLang="tr-TR" sz="3200" dirty="0">
                <a:solidFill>
                  <a:srgbClr val="002060"/>
                </a:solidFill>
              </a:rPr>
              <a:t>Structures weakened by overuse, or usage that exceeds the original design specifications </a:t>
            </a:r>
            <a:r>
              <a:rPr lang="tr-TR" altLang="tr-TR" sz="3200" dirty="0">
                <a:solidFill>
                  <a:srgbClr val="002060"/>
                </a:solidFill>
              </a:rPr>
              <a:t>,</a:t>
            </a:r>
          </a:p>
          <a:p>
            <a:pPr lvl="1">
              <a:buClr>
                <a:srgbClr val="7030A0"/>
              </a:buClr>
            </a:pPr>
            <a:r>
              <a:rPr lang="en-US" altLang="tr-TR" sz="3200" dirty="0">
                <a:solidFill>
                  <a:srgbClr val="002060"/>
                </a:solidFill>
              </a:rPr>
              <a:t>General failures in technology, systems or processes </a:t>
            </a:r>
          </a:p>
          <a:p>
            <a:pPr lvl="1"/>
            <a:endParaRPr lang="tr-TR" altLang="tr-TR" dirty="0" smtClean="0"/>
          </a:p>
          <a:p>
            <a:pPr lvl="1"/>
            <a:endParaRPr lang="en-US" altLang="tr-TR" dirty="0" smtClean="0"/>
          </a:p>
          <a:p>
            <a:endParaRPr lang="en-US" altLang="tr-TR" dirty="0" smtClean="0"/>
          </a:p>
        </p:txBody>
      </p:sp>
      <p:sp>
        <p:nvSpPr>
          <p:cNvPr id="4" name="3 Veri Yer Tutucusu"/>
          <p:cNvSpPr>
            <a:spLocks noGrp="1"/>
          </p:cNvSpPr>
          <p:nvPr>
            <p:ph type="dt" sz="half" idx="10"/>
          </p:nvPr>
        </p:nvSpPr>
        <p:spPr/>
        <p:txBody>
          <a:bodyPr/>
          <a:lstStyle/>
          <a:p>
            <a:pPr>
              <a:defRPr/>
            </a:pPr>
            <a:fld id="{75A1DFF2-3A49-47D7-B798-381F66B46F7D}" type="datetime1">
              <a:rPr lang="tr-TR" smtClean="0"/>
              <a:pPr>
                <a:defRPr/>
              </a:pPr>
              <a:t>9.06.2022</a:t>
            </a:fld>
            <a:endParaRPr lang="tr-TR"/>
          </a:p>
        </p:txBody>
      </p:sp>
    </p:spTree>
    <p:extLst>
      <p:ext uri="{BB962C8B-B14F-4D97-AF65-F5344CB8AC3E}">
        <p14:creationId xmlns:p14="http://schemas.microsoft.com/office/powerpoint/2010/main" val="22760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2945" y="499532"/>
            <a:ext cx="10377054" cy="1486285"/>
          </a:xfrm>
        </p:spPr>
        <p:txBody>
          <a:bodyPr/>
          <a:lstStyle/>
          <a:p>
            <a:pPr>
              <a:defRPr/>
            </a:pPr>
            <a:r>
              <a:rPr lang="tr-TR" b="1" dirty="0" err="1" smtClean="0">
                <a:solidFill>
                  <a:srgbClr val="002060"/>
                </a:solidFill>
                <a:effectLst>
                  <a:outerShdw blurRad="38100" dist="38100" dir="2700000" algn="tl">
                    <a:srgbClr val="000000">
                      <a:alpha val="43137"/>
                    </a:srgbClr>
                  </a:outerShdw>
                </a:effectLst>
              </a:rPr>
              <a:t>Threats</a:t>
            </a:r>
            <a:r>
              <a:rPr lang="tr-TR" b="1" dirty="0" smtClean="0">
                <a:solidFill>
                  <a:srgbClr val="002060"/>
                </a:solidFill>
                <a:effectLst>
                  <a:outerShdw blurRad="38100" dist="38100" dir="2700000" algn="tl">
                    <a:srgbClr val="000000">
                      <a:alpha val="43137"/>
                    </a:srgbClr>
                  </a:outerShdw>
                </a:effectLst>
              </a:rPr>
              <a:t>: </a:t>
            </a:r>
            <a:r>
              <a:rPr lang="en-US" altLang="tr-TR" b="1" dirty="0" smtClean="0">
                <a:solidFill>
                  <a:srgbClr val="002060"/>
                </a:solidFill>
                <a:effectLst>
                  <a:outerShdw blurRad="38100" dist="38100" dir="2700000" algn="tl">
                    <a:srgbClr val="000000">
                      <a:alpha val="43137"/>
                    </a:srgbClr>
                  </a:outerShdw>
                </a:effectLst>
              </a:rPr>
              <a:t>Malevolent Forces</a:t>
            </a:r>
            <a:endParaRPr lang="en-US" b="1" dirty="0">
              <a:solidFill>
                <a:srgbClr val="002060"/>
              </a:solidFill>
              <a:effectLst>
                <a:outerShdw blurRad="38100" dist="38100" dir="2700000" algn="tl">
                  <a:srgbClr val="000000">
                    <a:alpha val="43137"/>
                  </a:srgbClr>
                </a:outerShdw>
              </a:effectLst>
            </a:endParaRPr>
          </a:p>
        </p:txBody>
      </p:sp>
      <p:sp>
        <p:nvSpPr>
          <p:cNvPr id="11267" name="2 İçerik Yer Tutucusu"/>
          <p:cNvSpPr>
            <a:spLocks noGrp="1"/>
          </p:cNvSpPr>
          <p:nvPr>
            <p:ph idx="1"/>
          </p:nvPr>
        </p:nvSpPr>
        <p:spPr>
          <a:xfrm>
            <a:off x="461819" y="2189017"/>
            <a:ext cx="10891982" cy="3987945"/>
          </a:xfrm>
        </p:spPr>
        <p:txBody>
          <a:bodyPr>
            <a:normAutofit/>
          </a:bodyPr>
          <a:lstStyle/>
          <a:p>
            <a:pPr lvl="1">
              <a:buClr>
                <a:srgbClr val="7030A0"/>
              </a:buClr>
            </a:pPr>
            <a:r>
              <a:rPr lang="en-US" altLang="tr-TR" sz="3200" dirty="0" smtClean="0">
                <a:solidFill>
                  <a:srgbClr val="002060"/>
                </a:solidFill>
              </a:rPr>
              <a:t>Terrorist </a:t>
            </a:r>
            <a:r>
              <a:rPr lang="en-US" altLang="tr-TR" sz="3200" dirty="0">
                <a:solidFill>
                  <a:srgbClr val="002060"/>
                </a:solidFill>
              </a:rPr>
              <a:t>organizations, </a:t>
            </a:r>
            <a:endParaRPr lang="tr-TR" altLang="tr-TR" sz="3200" dirty="0">
              <a:solidFill>
                <a:srgbClr val="002060"/>
              </a:solidFill>
            </a:endParaRPr>
          </a:p>
          <a:p>
            <a:pPr lvl="1">
              <a:buClr>
                <a:srgbClr val="7030A0"/>
              </a:buClr>
            </a:pPr>
            <a:r>
              <a:rPr lang="en-US" altLang="tr-TR" sz="3200" dirty="0">
                <a:solidFill>
                  <a:srgbClr val="002060"/>
                </a:solidFill>
              </a:rPr>
              <a:t>Elements working on behalf of a competitive foreign power </a:t>
            </a:r>
            <a:r>
              <a:rPr lang="tr-TR" altLang="tr-TR" sz="3200" dirty="0">
                <a:solidFill>
                  <a:srgbClr val="002060"/>
                </a:solidFill>
              </a:rPr>
              <a:t>,</a:t>
            </a:r>
          </a:p>
          <a:p>
            <a:pPr lvl="1">
              <a:buClr>
                <a:srgbClr val="7030A0"/>
              </a:buClr>
            </a:pPr>
            <a:r>
              <a:rPr lang="en-US" altLang="tr-TR" sz="3200" dirty="0">
                <a:solidFill>
                  <a:srgbClr val="002060"/>
                </a:solidFill>
              </a:rPr>
              <a:t>Individuals with malicious intent towards the government, or towards a particular business or organization, who are “super-empowered” by modern information, communications, and other technologies </a:t>
            </a:r>
          </a:p>
        </p:txBody>
      </p:sp>
      <p:sp>
        <p:nvSpPr>
          <p:cNvPr id="4" name="3 Veri Yer Tutucusu"/>
          <p:cNvSpPr>
            <a:spLocks noGrp="1"/>
          </p:cNvSpPr>
          <p:nvPr>
            <p:ph type="dt" sz="half" idx="10"/>
          </p:nvPr>
        </p:nvSpPr>
        <p:spPr/>
        <p:txBody>
          <a:bodyPr/>
          <a:lstStyle/>
          <a:p>
            <a:pPr>
              <a:defRPr/>
            </a:pPr>
            <a:fld id="{75A1DFF2-3A49-47D7-B798-381F66B46F7D}" type="datetime1">
              <a:rPr lang="tr-TR" smtClean="0"/>
              <a:pPr>
                <a:defRPr/>
              </a:pPr>
              <a:t>9.06.2022</a:t>
            </a:fld>
            <a:endParaRPr lang="tr-TR"/>
          </a:p>
        </p:txBody>
      </p:sp>
    </p:spTree>
    <p:extLst>
      <p:ext uri="{BB962C8B-B14F-4D97-AF65-F5344CB8AC3E}">
        <p14:creationId xmlns:p14="http://schemas.microsoft.com/office/powerpoint/2010/main" val="108948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476251"/>
            <a:ext cx="9582727" cy="1008063"/>
          </a:xfrm>
        </p:spPr>
        <p:txBody>
          <a:bodyPr>
            <a:normAutofit/>
          </a:bodyPr>
          <a:lstStyle/>
          <a:p>
            <a:pPr>
              <a:defRPr/>
            </a:pPr>
            <a:r>
              <a:rPr b="1" dirty="0">
                <a:solidFill>
                  <a:srgbClr val="002060"/>
                </a:solidFill>
                <a:effectLst>
                  <a:outerShdw blurRad="38100" dist="38100" dir="2700000" algn="tl">
                    <a:srgbClr val="000000">
                      <a:alpha val="43137"/>
                    </a:srgbClr>
                  </a:outerShdw>
                </a:effectLst>
                <a:latin typeface="+mn-lt"/>
                <a:cs typeface="Arial" pitchFamily="34" charset="0"/>
              </a:rPr>
              <a:t>Protection: What to do?</a:t>
            </a:r>
          </a:p>
        </p:txBody>
      </p:sp>
      <p:sp>
        <p:nvSpPr>
          <p:cNvPr id="3" name="Content Placeholder 2"/>
          <p:cNvSpPr>
            <a:spLocks noGrp="1"/>
          </p:cNvSpPr>
          <p:nvPr>
            <p:ph idx="1"/>
          </p:nvPr>
        </p:nvSpPr>
        <p:spPr>
          <a:xfrm>
            <a:off x="711200" y="1628775"/>
            <a:ext cx="9499600" cy="4497388"/>
          </a:xfrm>
        </p:spPr>
        <p:txBody>
          <a:bodyPr>
            <a:normAutofit fontScale="85000" lnSpcReduction="20000"/>
          </a:bodyPr>
          <a:lstStyle/>
          <a:p>
            <a:pPr>
              <a:buClr>
                <a:srgbClr val="7030A0"/>
              </a:buClr>
              <a:defRPr/>
            </a:pPr>
            <a:r>
              <a:rPr lang="en-US" dirty="0" smtClean="0">
                <a:solidFill>
                  <a:srgbClr val="002060"/>
                </a:solidFill>
              </a:rPr>
              <a:t>Promote a broad understanding of public-private security cooperation,</a:t>
            </a:r>
          </a:p>
          <a:p>
            <a:pPr>
              <a:buClr>
                <a:srgbClr val="7030A0"/>
              </a:buClr>
              <a:defRPr/>
            </a:pPr>
            <a:r>
              <a:rPr lang="en-US" dirty="0" smtClean="0">
                <a:solidFill>
                  <a:srgbClr val="002060"/>
                </a:solidFill>
              </a:rPr>
              <a:t>Analysis: investment in Horizon scanning, early warning, risk analysis, intelligence gathering and dissemination,</a:t>
            </a:r>
          </a:p>
          <a:p>
            <a:pPr>
              <a:buClr>
                <a:srgbClr val="7030A0"/>
              </a:buClr>
              <a:defRPr/>
            </a:pPr>
            <a:r>
              <a:rPr lang="en-US" dirty="0" smtClean="0">
                <a:solidFill>
                  <a:srgbClr val="002060"/>
                </a:solidFill>
              </a:rPr>
              <a:t>Strategy: Development of security strategies,</a:t>
            </a:r>
          </a:p>
          <a:p>
            <a:pPr>
              <a:buClr>
                <a:srgbClr val="7030A0"/>
              </a:buClr>
              <a:defRPr/>
            </a:pPr>
            <a:r>
              <a:rPr lang="en-US" dirty="0" smtClean="0">
                <a:solidFill>
                  <a:srgbClr val="002060"/>
                </a:solidFill>
              </a:rPr>
              <a:t>Operations: Crises prevention, crisis management, post-crisis stabilization and consequence management,</a:t>
            </a:r>
          </a:p>
          <a:p>
            <a:pPr>
              <a:buClr>
                <a:srgbClr val="7030A0"/>
              </a:buClr>
              <a:defRPr/>
            </a:pPr>
            <a:r>
              <a:rPr lang="en-US" dirty="0" smtClean="0">
                <a:solidFill>
                  <a:srgbClr val="002060"/>
                </a:solidFill>
              </a:rPr>
              <a:t>Preparation: Training and education, research and development, procurement, financing.</a:t>
            </a:r>
            <a:endParaRPr lang="tr-TR" dirty="0" smtClean="0">
              <a:solidFill>
                <a:srgbClr val="002060"/>
              </a:solidFill>
            </a:endParaRPr>
          </a:p>
          <a:p>
            <a:pPr>
              <a:buClr>
                <a:srgbClr val="7030A0"/>
              </a:buClr>
            </a:pPr>
            <a:r>
              <a:rPr lang="en-US" altLang="tr-TR" dirty="0">
                <a:solidFill>
                  <a:srgbClr val="002060"/>
                </a:solidFill>
              </a:rPr>
              <a:t>Coordination between the government and private sector,</a:t>
            </a:r>
          </a:p>
          <a:p>
            <a:pPr>
              <a:buClr>
                <a:srgbClr val="7030A0"/>
              </a:buClr>
            </a:pPr>
            <a:r>
              <a:rPr lang="en-US" altLang="tr-TR" dirty="0">
                <a:solidFill>
                  <a:srgbClr val="002060"/>
                </a:solidFill>
              </a:rPr>
              <a:t>Too centralized infrastructure,</a:t>
            </a:r>
          </a:p>
          <a:p>
            <a:pPr>
              <a:buClr>
                <a:srgbClr val="7030A0"/>
              </a:buClr>
            </a:pPr>
            <a:r>
              <a:rPr lang="en-US" altLang="tr-TR" dirty="0">
                <a:solidFill>
                  <a:srgbClr val="002060"/>
                </a:solidFill>
              </a:rPr>
              <a:t>Crumbling infrastructure,</a:t>
            </a:r>
          </a:p>
          <a:p>
            <a:pPr>
              <a:buClr>
                <a:srgbClr val="7030A0"/>
              </a:buClr>
            </a:pPr>
            <a:r>
              <a:rPr lang="en-US" altLang="tr-TR" dirty="0">
                <a:solidFill>
                  <a:srgbClr val="002060"/>
                </a:solidFill>
              </a:rPr>
              <a:t>Cyber Interdependency</a:t>
            </a:r>
            <a:r>
              <a:rPr lang="tr-TR" altLang="tr-TR" dirty="0">
                <a:solidFill>
                  <a:srgbClr val="002060"/>
                </a:solidFill>
              </a:rPr>
              <a:t>.</a:t>
            </a:r>
            <a:endParaRPr lang="en-US" altLang="tr-TR" dirty="0">
              <a:solidFill>
                <a:srgbClr val="002060"/>
              </a:solidFill>
            </a:endParaRPr>
          </a:p>
          <a:p>
            <a:pPr marL="274320" indent="-274320">
              <a:buClr>
                <a:schemeClr val="accent3"/>
              </a:buClr>
              <a:buFont typeface="Wingdings 2"/>
              <a:buChar char=""/>
              <a:defRPr/>
            </a:pPr>
            <a:endParaRPr lang="en-US" dirty="0" smtClean="0">
              <a:effectLst>
                <a:outerShdw blurRad="38100" dist="38100" dir="2700000" algn="tl">
                  <a:srgbClr val="000000">
                    <a:alpha val="43137"/>
                  </a:srgbClr>
                </a:outerShdw>
              </a:effectLst>
            </a:endParaRPr>
          </a:p>
          <a:p>
            <a:pPr marL="274320" indent="-274320">
              <a:buClr>
                <a:schemeClr val="accent3"/>
              </a:buClr>
              <a:buFont typeface="Wingdings 2"/>
              <a:buChar char=""/>
              <a:defRPr/>
            </a:pPr>
            <a:endParaRPr lang="tr-TR" dirty="0"/>
          </a:p>
        </p:txBody>
      </p:sp>
      <p:sp>
        <p:nvSpPr>
          <p:cNvPr id="7" name="6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750683-5A13-4021-8AD8-41D46D7C6B37}" type="slidenum">
              <a:rPr lang="en-US" altLang="tr-TR">
                <a:solidFill>
                  <a:srgbClr val="045C75"/>
                </a:solidFill>
                <a:latin typeface="Constantia" panose="02030602050306030303" pitchFamily="18" charset="0"/>
              </a:rPr>
              <a:pPr eaLnBrk="1" hangingPunct="1"/>
              <a:t>8</a:t>
            </a:fld>
            <a:endParaRPr lang="en-US" altLang="tr-TR">
              <a:solidFill>
                <a:srgbClr val="045C75"/>
              </a:solidFill>
              <a:latin typeface="Constantia" panose="02030602050306030303" pitchFamily="18" charset="0"/>
            </a:endParaRPr>
          </a:p>
        </p:txBody>
      </p:sp>
    </p:spTree>
    <p:extLst>
      <p:ext uri="{BB962C8B-B14F-4D97-AF65-F5344CB8AC3E}">
        <p14:creationId xmlns:p14="http://schemas.microsoft.com/office/powerpoint/2010/main" val="2211453624"/>
      </p:ext>
    </p:extLst>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36073" y="476250"/>
            <a:ext cx="9074727" cy="1081088"/>
          </a:xfrm>
        </p:spPr>
        <p:txBody>
          <a:bodyPr/>
          <a:lstStyle/>
          <a:p>
            <a:pPr>
              <a:defRPr/>
            </a:pPr>
            <a:r>
              <a:rPr lang="tr-TR" b="1" dirty="0" smtClean="0">
                <a:solidFill>
                  <a:srgbClr val="002060"/>
                </a:solidFill>
                <a:effectLst>
                  <a:outerShdw blurRad="38100" dist="38100" dir="2700000" algn="tl">
                    <a:srgbClr val="000000">
                      <a:alpha val="43137"/>
                    </a:srgbClr>
                  </a:outerShdw>
                </a:effectLst>
              </a:rPr>
              <a:t>Best </a:t>
            </a:r>
            <a:r>
              <a:rPr lang="tr-TR" b="1" dirty="0" err="1" smtClean="0">
                <a:solidFill>
                  <a:srgbClr val="002060"/>
                </a:solidFill>
                <a:effectLst>
                  <a:outerShdw blurRad="38100" dist="38100" dir="2700000" algn="tl">
                    <a:srgbClr val="000000">
                      <a:alpha val="43137"/>
                    </a:srgbClr>
                  </a:outerShdw>
                </a:effectLst>
              </a:rPr>
              <a:t>Examples</a:t>
            </a:r>
            <a:endParaRPr lang="en-US" b="1" dirty="0">
              <a:solidFill>
                <a:srgbClr val="002060"/>
              </a:solidFill>
            </a:endParaRPr>
          </a:p>
        </p:txBody>
      </p:sp>
      <p:sp>
        <p:nvSpPr>
          <p:cNvPr id="6147" name="2 İçerik Yer Tutucusu"/>
          <p:cNvSpPr>
            <a:spLocks noGrp="1"/>
          </p:cNvSpPr>
          <p:nvPr>
            <p:ph idx="1"/>
          </p:nvPr>
        </p:nvSpPr>
        <p:spPr>
          <a:xfrm>
            <a:off x="1136072" y="1418793"/>
            <a:ext cx="9707419" cy="2442007"/>
          </a:xfrm>
        </p:spPr>
        <p:txBody>
          <a:bodyPr/>
          <a:lstStyle/>
          <a:p>
            <a:pPr>
              <a:buClr>
                <a:srgbClr val="7030A0"/>
              </a:buClr>
            </a:pPr>
            <a:r>
              <a:rPr lang="en-US" altLang="tr-TR" dirty="0" smtClean="0">
                <a:solidFill>
                  <a:srgbClr val="002060"/>
                </a:solidFill>
              </a:rPr>
              <a:t>March 11, 2011 at 2:46 in the afternoon Japan time, one of the most powerful earthquakes ever recorded,</a:t>
            </a:r>
          </a:p>
          <a:p>
            <a:pPr>
              <a:buClr>
                <a:srgbClr val="7030A0"/>
              </a:buClr>
            </a:pPr>
            <a:r>
              <a:rPr lang="en-US" altLang="tr-TR" dirty="0" smtClean="0">
                <a:solidFill>
                  <a:srgbClr val="002060"/>
                </a:solidFill>
              </a:rPr>
              <a:t>55 minutes later a huge tsunami unleashed, </a:t>
            </a:r>
          </a:p>
          <a:p>
            <a:pPr>
              <a:buClr>
                <a:srgbClr val="7030A0"/>
              </a:buClr>
            </a:pPr>
            <a:r>
              <a:rPr lang="en-US" altLang="tr-TR" dirty="0" smtClean="0">
                <a:solidFill>
                  <a:srgbClr val="002060"/>
                </a:solidFill>
              </a:rPr>
              <a:t>A nuclear accident: explosion damaged the plants, radiation was released,</a:t>
            </a:r>
          </a:p>
          <a:p>
            <a:endParaRPr lang="en-US" altLang="tr-TR" dirty="0" smtClean="0"/>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C9ADB8-C18E-490D-B8DD-00607AFD98ED}" type="slidenum">
              <a:rPr lang="tr-TR" altLang="tr-TR">
                <a:solidFill>
                  <a:srgbClr val="045C75"/>
                </a:solidFill>
                <a:latin typeface="Constantia" panose="02030602050306030303" pitchFamily="18" charset="0"/>
              </a:rPr>
              <a:pPr eaLnBrk="1" hangingPunct="1"/>
              <a:t>9</a:t>
            </a:fld>
            <a:endParaRPr lang="tr-TR" altLang="tr-TR">
              <a:solidFill>
                <a:srgbClr val="045C75"/>
              </a:solidFill>
              <a:latin typeface="Constantia" panose="02030602050306030303" pitchFamily="18" charset="0"/>
            </a:endParaRPr>
          </a:p>
        </p:txBody>
      </p:sp>
      <p:pic>
        <p:nvPicPr>
          <p:cNvPr id="6150" name="Picture 5" descr="CI_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72" y="4017962"/>
            <a:ext cx="9707419"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443391"/>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TotalTime>
  <Words>2329</Words>
  <Application>Microsoft Office PowerPoint</Application>
  <PresentationFormat>Geniş ekran</PresentationFormat>
  <Paragraphs>151</Paragraphs>
  <Slides>14</Slides>
  <Notes>11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Arial</vt:lpstr>
      <vt:lpstr>Calibri</vt:lpstr>
      <vt:lpstr>Constantia</vt:lpstr>
      <vt:lpstr>Verdana</vt:lpstr>
      <vt:lpstr>Wingdings</vt:lpstr>
      <vt:lpstr>Wingdings 2</vt:lpstr>
      <vt:lpstr>Wingdings 3</vt:lpstr>
      <vt:lpstr>Office Teması</vt:lpstr>
      <vt:lpstr>PowerPoint Sunusu</vt:lpstr>
      <vt:lpstr>What is Critical Infrastructure?</vt:lpstr>
      <vt:lpstr>Critical Infrastructure: Sectors</vt:lpstr>
      <vt:lpstr>Why is Critical Infrastructure Important?</vt:lpstr>
      <vt:lpstr>How to Identify and Prioritize? </vt:lpstr>
      <vt:lpstr>Threats: Malignant Forces</vt:lpstr>
      <vt:lpstr>Threats: Malevolent Forces</vt:lpstr>
      <vt:lpstr>Protection: What to do?</vt:lpstr>
      <vt:lpstr>Best Examples</vt:lpstr>
      <vt:lpstr>Sept. 11 attacks on New York City and Pentagon, Madrid and London attacks, Istanbul and Brussells airport attacks, Algeria Al-Qaida attacks, terrorist attacks in Pakistan, attack on Abqaiq refinery in Saudi Arabia, Truck-bomb attack on power station in Algeria…</vt:lpstr>
      <vt:lpstr>Regulatory Framework: Some Examples</vt:lpstr>
      <vt:lpstr>European Program for Critical Infrastructure Protection-EU COM786 </vt:lpstr>
      <vt:lpstr>EU as a Security Union and CIP </vt:lpstr>
      <vt:lpstr>Thanks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Mitat Celikpala</dc:creator>
  <cp:lastModifiedBy>Mitat Celikpala</cp:lastModifiedBy>
  <cp:revision>128</cp:revision>
  <dcterms:created xsi:type="dcterms:W3CDTF">2019-11-14T07:41:08Z</dcterms:created>
  <dcterms:modified xsi:type="dcterms:W3CDTF">2022-06-09T08:34:00Z</dcterms:modified>
</cp:coreProperties>
</file>