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7" r:id="rId2"/>
    <p:sldId id="408" r:id="rId3"/>
    <p:sldId id="409" r:id="rId4"/>
    <p:sldId id="410" r:id="rId5"/>
    <p:sldId id="411" r:id="rId6"/>
    <p:sldId id="418" r:id="rId7"/>
    <p:sldId id="453" r:id="rId8"/>
    <p:sldId id="448" r:id="rId9"/>
    <p:sldId id="449" r:id="rId10"/>
    <p:sldId id="420" r:id="rId11"/>
    <p:sldId id="451" r:id="rId12"/>
    <p:sldId id="452" r:id="rId13"/>
    <p:sldId id="429" r:id="rId14"/>
    <p:sldId id="446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at Celikpala" initials="MC" lastIdx="0" clrIdx="0">
    <p:extLst>
      <p:ext uri="{19B8F6BF-5375-455C-9EA6-DF929625EA0E}">
        <p15:presenceInfo xmlns:p15="http://schemas.microsoft.com/office/powerpoint/2012/main" userId="S-1-5-21-4128998592-3726357506-1739521667-18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5DC64-2CCA-4268-A9C4-3DBE933AB29D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</dgm:pt>
    <dgm:pt modelId="{E8D48AF3-77F2-47AD-BFA6-C01144CA97A8}">
      <dgm:prSet phldrT="[Text]"/>
      <dgm:spPr/>
      <dgm:t>
        <a:bodyPr/>
        <a:lstStyle/>
        <a:p>
          <a:r>
            <a:rPr lang="tr-TR" dirty="0" smtClean="0"/>
            <a:t>Availability</a:t>
          </a:r>
          <a:endParaRPr lang="en-US" dirty="0"/>
        </a:p>
      </dgm:t>
    </dgm:pt>
    <dgm:pt modelId="{DA6CF2BB-8D05-44BB-A82D-59CB7EA7B4E2}" type="parTrans" cxnId="{044A1C24-58E8-4C8A-88B5-CD4C8F593E0E}">
      <dgm:prSet/>
      <dgm:spPr/>
      <dgm:t>
        <a:bodyPr/>
        <a:lstStyle/>
        <a:p>
          <a:endParaRPr lang="en-US"/>
        </a:p>
      </dgm:t>
    </dgm:pt>
    <dgm:pt modelId="{BC11F08B-E6EA-4F99-B025-75C44E102CD0}" type="sibTrans" cxnId="{044A1C24-58E8-4C8A-88B5-CD4C8F593E0E}">
      <dgm:prSet/>
      <dgm:spPr/>
      <dgm:t>
        <a:bodyPr/>
        <a:lstStyle/>
        <a:p>
          <a:endParaRPr lang="en-US"/>
        </a:p>
      </dgm:t>
    </dgm:pt>
    <dgm:pt modelId="{F0EC3079-CC7D-4939-AF42-82E9CEB997B0}">
      <dgm:prSet phldrT="[Text]"/>
      <dgm:spPr/>
      <dgm:t>
        <a:bodyPr/>
        <a:lstStyle/>
        <a:p>
          <a:r>
            <a:rPr lang="tr-TR" dirty="0" smtClean="0"/>
            <a:t>Acceptability</a:t>
          </a:r>
          <a:endParaRPr lang="en-US" dirty="0"/>
        </a:p>
      </dgm:t>
    </dgm:pt>
    <dgm:pt modelId="{37CD00C6-6D5A-4893-A00B-B74B5A2261EC}" type="parTrans" cxnId="{443299D2-CD0D-4989-B5AC-DA260866BD63}">
      <dgm:prSet/>
      <dgm:spPr/>
      <dgm:t>
        <a:bodyPr/>
        <a:lstStyle/>
        <a:p>
          <a:endParaRPr lang="en-US"/>
        </a:p>
      </dgm:t>
    </dgm:pt>
    <dgm:pt modelId="{DD4BBFE3-71A7-47EC-806E-8CED0CD11F41}" type="sibTrans" cxnId="{443299D2-CD0D-4989-B5AC-DA260866BD63}">
      <dgm:prSet/>
      <dgm:spPr/>
      <dgm:t>
        <a:bodyPr/>
        <a:lstStyle/>
        <a:p>
          <a:endParaRPr lang="en-US"/>
        </a:p>
      </dgm:t>
    </dgm:pt>
    <dgm:pt modelId="{15D1B302-5F69-4DE2-86C5-A2D1BFEC1389}">
      <dgm:prSet phldrT="[Text]"/>
      <dgm:spPr/>
      <dgm:t>
        <a:bodyPr/>
        <a:lstStyle/>
        <a:p>
          <a:r>
            <a:rPr lang="tr-TR" dirty="0" smtClean="0"/>
            <a:t>Affordability</a:t>
          </a:r>
          <a:endParaRPr lang="en-US" dirty="0"/>
        </a:p>
      </dgm:t>
    </dgm:pt>
    <dgm:pt modelId="{5C6CBB6F-2C09-46AA-B0CF-E7EE12395C3F}" type="parTrans" cxnId="{06DD6434-1DFF-465A-AD96-70B04FCD3B8C}">
      <dgm:prSet/>
      <dgm:spPr/>
      <dgm:t>
        <a:bodyPr/>
        <a:lstStyle/>
        <a:p>
          <a:endParaRPr lang="en-US"/>
        </a:p>
      </dgm:t>
    </dgm:pt>
    <dgm:pt modelId="{0EA54441-A3F6-403C-AAF4-01804FFCC9B0}" type="sibTrans" cxnId="{06DD6434-1DFF-465A-AD96-70B04FCD3B8C}">
      <dgm:prSet/>
      <dgm:spPr/>
      <dgm:t>
        <a:bodyPr/>
        <a:lstStyle/>
        <a:p>
          <a:endParaRPr lang="en-US"/>
        </a:p>
      </dgm:t>
    </dgm:pt>
    <dgm:pt modelId="{6713D3B8-FADF-4D6D-A290-E808A6EB31FF}">
      <dgm:prSet/>
      <dgm:spPr/>
      <dgm:t>
        <a:bodyPr/>
        <a:lstStyle/>
        <a:p>
          <a:r>
            <a:rPr lang="tr-TR" b="1" dirty="0" smtClean="0"/>
            <a:t>Security of supply</a:t>
          </a:r>
        </a:p>
        <a:p>
          <a:r>
            <a:rPr lang="en-US" dirty="0" smtClean="0"/>
            <a:t>Investments </a:t>
          </a:r>
          <a:r>
            <a:rPr lang="tr-TR" dirty="0" smtClean="0"/>
            <a:t>in </a:t>
          </a:r>
          <a:r>
            <a:rPr lang="en-US" dirty="0" smtClean="0"/>
            <a:t>production</a:t>
          </a:r>
          <a:r>
            <a:rPr lang="tr-TR" dirty="0" smtClean="0"/>
            <a:t> and </a:t>
          </a:r>
          <a:r>
            <a:rPr lang="en-US" dirty="0" smtClean="0"/>
            <a:t> transport</a:t>
          </a:r>
          <a:r>
            <a:rPr lang="tr-TR" dirty="0" smtClean="0"/>
            <a:t>, </a:t>
          </a:r>
          <a:r>
            <a:rPr lang="en-US" dirty="0" smtClean="0"/>
            <a:t>transmission</a:t>
          </a:r>
          <a:r>
            <a:rPr lang="tr-TR" dirty="0" smtClean="0"/>
            <a:t>, </a:t>
          </a:r>
          <a:r>
            <a:rPr lang="en-US" dirty="0" smtClean="0"/>
            <a:t>distribution</a:t>
          </a:r>
          <a:endParaRPr lang="en-US" dirty="0"/>
        </a:p>
      </dgm:t>
    </dgm:pt>
    <dgm:pt modelId="{A7223A69-8F8A-4078-84D6-2D9D275508E0}" type="parTrans" cxnId="{B7CCA042-B519-4B2F-B1A6-79FE38A2D44C}">
      <dgm:prSet/>
      <dgm:spPr/>
      <dgm:t>
        <a:bodyPr/>
        <a:lstStyle/>
        <a:p>
          <a:endParaRPr lang="en-US"/>
        </a:p>
      </dgm:t>
    </dgm:pt>
    <dgm:pt modelId="{352371D7-96A6-4278-A2E8-9F7441507768}" type="sibTrans" cxnId="{B7CCA042-B519-4B2F-B1A6-79FE38A2D44C}">
      <dgm:prSet/>
      <dgm:spPr/>
      <dgm:t>
        <a:bodyPr/>
        <a:lstStyle/>
        <a:p>
          <a:endParaRPr lang="en-US"/>
        </a:p>
      </dgm:t>
    </dgm:pt>
    <dgm:pt modelId="{C6B2FEF2-D3D4-47E6-B956-1B4152DC49BC}">
      <dgm:prSet/>
      <dgm:spPr/>
      <dgm:t>
        <a:bodyPr/>
        <a:lstStyle/>
        <a:p>
          <a:r>
            <a:rPr lang="tr-TR" b="1" dirty="0" smtClean="0"/>
            <a:t>Sustainability</a:t>
          </a:r>
        </a:p>
        <a:p>
          <a:r>
            <a:rPr lang="tr-TR" dirty="0" smtClean="0"/>
            <a:t>Technological innovations</a:t>
          </a:r>
          <a:endParaRPr lang="en-US" dirty="0"/>
        </a:p>
      </dgm:t>
    </dgm:pt>
    <dgm:pt modelId="{91B10FC1-3B09-4995-B6BF-77966CFF1277}" type="parTrans" cxnId="{6A58CC6C-E3E8-4DB7-9615-862E7DC238C8}">
      <dgm:prSet/>
      <dgm:spPr/>
      <dgm:t>
        <a:bodyPr/>
        <a:lstStyle/>
        <a:p>
          <a:endParaRPr lang="en-US"/>
        </a:p>
      </dgm:t>
    </dgm:pt>
    <dgm:pt modelId="{45CEB2E6-71DE-4887-86F1-D7E9AE0022AE}" type="sibTrans" cxnId="{6A58CC6C-E3E8-4DB7-9615-862E7DC238C8}">
      <dgm:prSet/>
      <dgm:spPr/>
      <dgm:t>
        <a:bodyPr/>
        <a:lstStyle/>
        <a:p>
          <a:endParaRPr lang="en-US"/>
        </a:p>
      </dgm:t>
    </dgm:pt>
    <dgm:pt modelId="{CF1A897F-FED9-4D9A-8C94-7ED96B32899D}">
      <dgm:prSet/>
      <dgm:spPr/>
      <dgm:t>
        <a:bodyPr/>
        <a:lstStyle/>
        <a:p>
          <a:r>
            <a:rPr lang="tr-TR" b="1" dirty="0" smtClean="0"/>
            <a:t>Competition</a:t>
          </a:r>
        </a:p>
        <a:p>
          <a:r>
            <a:rPr lang="tr-TR" dirty="0" smtClean="0"/>
            <a:t>Internal Market</a:t>
          </a:r>
          <a:endParaRPr lang="en-US" dirty="0"/>
        </a:p>
      </dgm:t>
    </dgm:pt>
    <dgm:pt modelId="{C2D4B169-98D7-491A-8A5C-06F7CF851F3D}" type="parTrans" cxnId="{70B77057-F3BB-4592-AFE0-A3F900F6A396}">
      <dgm:prSet/>
      <dgm:spPr/>
      <dgm:t>
        <a:bodyPr/>
        <a:lstStyle/>
        <a:p>
          <a:endParaRPr lang="en-US"/>
        </a:p>
      </dgm:t>
    </dgm:pt>
    <dgm:pt modelId="{747D5274-0D0F-4303-ADF8-FFF86D593136}" type="sibTrans" cxnId="{70B77057-F3BB-4592-AFE0-A3F900F6A396}">
      <dgm:prSet/>
      <dgm:spPr/>
      <dgm:t>
        <a:bodyPr/>
        <a:lstStyle/>
        <a:p>
          <a:endParaRPr lang="en-US"/>
        </a:p>
      </dgm:t>
    </dgm:pt>
    <dgm:pt modelId="{A5BD6F7C-68CF-489C-9E39-FD0273777E72}" type="pres">
      <dgm:prSet presAssocID="{5F15DC64-2CCA-4268-A9C4-3DBE933AB29D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85D67E3A-489B-414A-B34E-C14A4EA04ACF}" type="pres">
      <dgm:prSet presAssocID="{15D1B302-5F69-4DE2-86C5-A2D1BFEC1389}" presName="ChildAccent3" presStyleCnt="0"/>
      <dgm:spPr/>
    </dgm:pt>
    <dgm:pt modelId="{6D693CA0-21EC-4A51-AEAF-89C36BD4BA32}" type="pres">
      <dgm:prSet presAssocID="{15D1B302-5F69-4DE2-86C5-A2D1BFEC1389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5347B66C-095D-4271-A192-A6552FD4BAED}" type="pres">
      <dgm:prSet presAssocID="{15D1B302-5F69-4DE2-86C5-A2D1BFEC1389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6D745-27EB-46F0-96B4-C20476AC1DB1}" type="pres">
      <dgm:prSet presAssocID="{15D1B302-5F69-4DE2-86C5-A2D1BFEC1389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BD5AD-3C27-47FE-91DE-0F5E9092C6C2}" type="pres">
      <dgm:prSet presAssocID="{F0EC3079-CC7D-4939-AF42-82E9CEB997B0}" presName="ChildAccent2" presStyleCnt="0"/>
      <dgm:spPr/>
    </dgm:pt>
    <dgm:pt modelId="{C5A49B28-6B13-464E-A5B1-AC6D886A813C}" type="pres">
      <dgm:prSet presAssocID="{F0EC3079-CC7D-4939-AF42-82E9CEB997B0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58F9B2F8-9F6E-421B-BCE7-5CD7D9E174AF}" type="pres">
      <dgm:prSet presAssocID="{F0EC3079-CC7D-4939-AF42-82E9CEB997B0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77466-A6DB-4F1F-9DA8-3360F432341A}" type="pres">
      <dgm:prSet presAssocID="{F0EC3079-CC7D-4939-AF42-82E9CEB997B0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A882F-4533-442F-8825-86E5D496A498}" type="pres">
      <dgm:prSet presAssocID="{E8D48AF3-77F2-47AD-BFA6-C01144CA97A8}" presName="ChildAccent1" presStyleCnt="0"/>
      <dgm:spPr/>
    </dgm:pt>
    <dgm:pt modelId="{4CA721D3-4AB1-47CF-BDDD-BC8238F43F71}" type="pres">
      <dgm:prSet presAssocID="{E8D48AF3-77F2-47AD-BFA6-C01144CA97A8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2FF6CD0F-EAF2-41FC-8C14-0C424BF777A4}" type="pres">
      <dgm:prSet presAssocID="{E8D48AF3-77F2-47AD-BFA6-C01144CA97A8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B7227-CF4A-47FF-B8C9-B16A12E4FD19}" type="pres">
      <dgm:prSet presAssocID="{E8D48AF3-77F2-47AD-BFA6-C01144CA97A8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DD6434-1DFF-465A-AD96-70B04FCD3B8C}" srcId="{5F15DC64-2CCA-4268-A9C4-3DBE933AB29D}" destId="{15D1B302-5F69-4DE2-86C5-A2D1BFEC1389}" srcOrd="2" destOrd="0" parTransId="{5C6CBB6F-2C09-46AA-B0CF-E7EE12395C3F}" sibTransId="{0EA54441-A3F6-403C-AAF4-01804FFCC9B0}"/>
    <dgm:cxn modelId="{70B77057-F3BB-4592-AFE0-A3F900F6A396}" srcId="{15D1B302-5F69-4DE2-86C5-A2D1BFEC1389}" destId="{CF1A897F-FED9-4D9A-8C94-7ED96B32899D}" srcOrd="0" destOrd="0" parTransId="{C2D4B169-98D7-491A-8A5C-06F7CF851F3D}" sibTransId="{747D5274-0D0F-4303-ADF8-FFF86D593136}"/>
    <dgm:cxn modelId="{B7CCA042-B519-4B2F-B1A6-79FE38A2D44C}" srcId="{E8D48AF3-77F2-47AD-BFA6-C01144CA97A8}" destId="{6713D3B8-FADF-4D6D-A290-E808A6EB31FF}" srcOrd="0" destOrd="0" parTransId="{A7223A69-8F8A-4078-84D6-2D9D275508E0}" sibTransId="{352371D7-96A6-4278-A2E8-9F7441507768}"/>
    <dgm:cxn modelId="{DA3E2220-D758-4229-AAB1-91894BB90C5C}" type="presOf" srcId="{15D1B302-5F69-4DE2-86C5-A2D1BFEC1389}" destId="{54C6D745-27EB-46F0-96B4-C20476AC1DB1}" srcOrd="0" destOrd="0" presId="urn:microsoft.com/office/officeart/2011/layout/InterconnectedBlockProcess"/>
    <dgm:cxn modelId="{F7F91FC9-05BA-497E-B070-F9820645081C}" type="presOf" srcId="{C6B2FEF2-D3D4-47E6-B956-1B4152DC49BC}" destId="{58F9B2F8-9F6E-421B-BCE7-5CD7D9E174AF}" srcOrd="1" destOrd="0" presId="urn:microsoft.com/office/officeart/2011/layout/InterconnectedBlockProcess"/>
    <dgm:cxn modelId="{6A58CC6C-E3E8-4DB7-9615-862E7DC238C8}" srcId="{F0EC3079-CC7D-4939-AF42-82E9CEB997B0}" destId="{C6B2FEF2-D3D4-47E6-B956-1B4152DC49BC}" srcOrd="0" destOrd="0" parTransId="{91B10FC1-3B09-4995-B6BF-77966CFF1277}" sibTransId="{45CEB2E6-71DE-4887-86F1-D7E9AE0022AE}"/>
    <dgm:cxn modelId="{2EC1611D-B7AB-4D3E-868A-41B83F64EF80}" type="presOf" srcId="{6713D3B8-FADF-4D6D-A290-E808A6EB31FF}" destId="{4CA721D3-4AB1-47CF-BDDD-BC8238F43F71}" srcOrd="0" destOrd="0" presId="urn:microsoft.com/office/officeart/2011/layout/InterconnectedBlockProcess"/>
    <dgm:cxn modelId="{338201AD-500F-4784-8436-19B4292681FC}" type="presOf" srcId="{E8D48AF3-77F2-47AD-BFA6-C01144CA97A8}" destId="{E62B7227-CF4A-47FF-B8C9-B16A12E4FD19}" srcOrd="0" destOrd="0" presId="urn:microsoft.com/office/officeart/2011/layout/InterconnectedBlockProcess"/>
    <dgm:cxn modelId="{2035523E-9B6B-43FD-92F3-BF20B8EB830F}" type="presOf" srcId="{5F15DC64-2CCA-4268-A9C4-3DBE933AB29D}" destId="{A5BD6F7C-68CF-489C-9E39-FD0273777E72}" srcOrd="0" destOrd="0" presId="urn:microsoft.com/office/officeart/2011/layout/InterconnectedBlockProcess"/>
    <dgm:cxn modelId="{044A1C24-58E8-4C8A-88B5-CD4C8F593E0E}" srcId="{5F15DC64-2CCA-4268-A9C4-3DBE933AB29D}" destId="{E8D48AF3-77F2-47AD-BFA6-C01144CA97A8}" srcOrd="0" destOrd="0" parTransId="{DA6CF2BB-8D05-44BB-A82D-59CB7EA7B4E2}" sibTransId="{BC11F08B-E6EA-4F99-B025-75C44E102CD0}"/>
    <dgm:cxn modelId="{5E66FE6F-FD35-4FFD-9BA4-A1F03933DEF5}" type="presOf" srcId="{6713D3B8-FADF-4D6D-A290-E808A6EB31FF}" destId="{2FF6CD0F-EAF2-41FC-8C14-0C424BF777A4}" srcOrd="1" destOrd="0" presId="urn:microsoft.com/office/officeart/2011/layout/InterconnectedBlockProcess"/>
    <dgm:cxn modelId="{443299D2-CD0D-4989-B5AC-DA260866BD63}" srcId="{5F15DC64-2CCA-4268-A9C4-3DBE933AB29D}" destId="{F0EC3079-CC7D-4939-AF42-82E9CEB997B0}" srcOrd="1" destOrd="0" parTransId="{37CD00C6-6D5A-4893-A00B-B74B5A2261EC}" sibTransId="{DD4BBFE3-71A7-47EC-806E-8CED0CD11F41}"/>
    <dgm:cxn modelId="{378EF83C-02D9-4B70-B424-1DABC9833CAD}" type="presOf" srcId="{C6B2FEF2-D3D4-47E6-B956-1B4152DC49BC}" destId="{C5A49B28-6B13-464E-A5B1-AC6D886A813C}" srcOrd="0" destOrd="0" presId="urn:microsoft.com/office/officeart/2011/layout/InterconnectedBlockProcess"/>
    <dgm:cxn modelId="{3CD5DE17-F796-4E15-809C-63141DD132D4}" type="presOf" srcId="{CF1A897F-FED9-4D9A-8C94-7ED96B32899D}" destId="{6D693CA0-21EC-4A51-AEAF-89C36BD4BA32}" srcOrd="0" destOrd="0" presId="urn:microsoft.com/office/officeart/2011/layout/InterconnectedBlockProcess"/>
    <dgm:cxn modelId="{1E2BEA3A-80FF-4682-99B4-802E94C3F456}" type="presOf" srcId="{CF1A897F-FED9-4D9A-8C94-7ED96B32899D}" destId="{5347B66C-095D-4271-A192-A6552FD4BAED}" srcOrd="1" destOrd="0" presId="urn:microsoft.com/office/officeart/2011/layout/InterconnectedBlockProcess"/>
    <dgm:cxn modelId="{7B149C89-7796-4D5B-868E-78907216D590}" type="presOf" srcId="{F0EC3079-CC7D-4939-AF42-82E9CEB997B0}" destId="{06877466-A6DB-4F1F-9DA8-3360F432341A}" srcOrd="0" destOrd="0" presId="urn:microsoft.com/office/officeart/2011/layout/InterconnectedBlockProcess"/>
    <dgm:cxn modelId="{6B234253-96AC-4695-A84F-715D95EEED79}" type="presParOf" srcId="{A5BD6F7C-68CF-489C-9E39-FD0273777E72}" destId="{85D67E3A-489B-414A-B34E-C14A4EA04ACF}" srcOrd="0" destOrd="0" presId="urn:microsoft.com/office/officeart/2011/layout/InterconnectedBlockProcess"/>
    <dgm:cxn modelId="{9C77E3E2-B2CA-4B34-86E2-A564483DC964}" type="presParOf" srcId="{85D67E3A-489B-414A-B34E-C14A4EA04ACF}" destId="{6D693CA0-21EC-4A51-AEAF-89C36BD4BA32}" srcOrd="0" destOrd="0" presId="urn:microsoft.com/office/officeart/2011/layout/InterconnectedBlockProcess"/>
    <dgm:cxn modelId="{BB483987-0C5D-4351-AF2A-2178B2BD6562}" type="presParOf" srcId="{A5BD6F7C-68CF-489C-9E39-FD0273777E72}" destId="{5347B66C-095D-4271-A192-A6552FD4BAED}" srcOrd="1" destOrd="0" presId="urn:microsoft.com/office/officeart/2011/layout/InterconnectedBlockProcess"/>
    <dgm:cxn modelId="{7CA6458E-5E16-49F9-9811-0C5B03D7F469}" type="presParOf" srcId="{A5BD6F7C-68CF-489C-9E39-FD0273777E72}" destId="{54C6D745-27EB-46F0-96B4-C20476AC1DB1}" srcOrd="2" destOrd="0" presId="urn:microsoft.com/office/officeart/2011/layout/InterconnectedBlockProcess"/>
    <dgm:cxn modelId="{303A2F2B-7B37-4755-9525-FC47D510C77E}" type="presParOf" srcId="{A5BD6F7C-68CF-489C-9E39-FD0273777E72}" destId="{573BD5AD-3C27-47FE-91DE-0F5E9092C6C2}" srcOrd="3" destOrd="0" presId="urn:microsoft.com/office/officeart/2011/layout/InterconnectedBlockProcess"/>
    <dgm:cxn modelId="{D40790BF-D415-44F5-A35B-3FA636E38CCF}" type="presParOf" srcId="{573BD5AD-3C27-47FE-91DE-0F5E9092C6C2}" destId="{C5A49B28-6B13-464E-A5B1-AC6D886A813C}" srcOrd="0" destOrd="0" presId="urn:microsoft.com/office/officeart/2011/layout/InterconnectedBlockProcess"/>
    <dgm:cxn modelId="{4C01BEE4-7558-4433-ADD3-7307A5673D8E}" type="presParOf" srcId="{A5BD6F7C-68CF-489C-9E39-FD0273777E72}" destId="{58F9B2F8-9F6E-421B-BCE7-5CD7D9E174AF}" srcOrd="4" destOrd="0" presId="urn:microsoft.com/office/officeart/2011/layout/InterconnectedBlockProcess"/>
    <dgm:cxn modelId="{9831C343-4974-4676-9823-494E7FD1A36F}" type="presParOf" srcId="{A5BD6F7C-68CF-489C-9E39-FD0273777E72}" destId="{06877466-A6DB-4F1F-9DA8-3360F432341A}" srcOrd="5" destOrd="0" presId="urn:microsoft.com/office/officeart/2011/layout/InterconnectedBlockProcess"/>
    <dgm:cxn modelId="{70D82F2F-DD20-46EE-8392-8D83782F2D49}" type="presParOf" srcId="{A5BD6F7C-68CF-489C-9E39-FD0273777E72}" destId="{6FDA882F-4533-442F-8825-86E5D496A498}" srcOrd="6" destOrd="0" presId="urn:microsoft.com/office/officeart/2011/layout/InterconnectedBlockProcess"/>
    <dgm:cxn modelId="{1B8E9DA7-6AA0-482D-B0F1-A3C60DF77EE4}" type="presParOf" srcId="{6FDA882F-4533-442F-8825-86E5D496A498}" destId="{4CA721D3-4AB1-47CF-BDDD-BC8238F43F71}" srcOrd="0" destOrd="0" presId="urn:microsoft.com/office/officeart/2011/layout/InterconnectedBlockProcess"/>
    <dgm:cxn modelId="{FBB78246-CB20-40C1-B680-DBF57A963428}" type="presParOf" srcId="{A5BD6F7C-68CF-489C-9E39-FD0273777E72}" destId="{2FF6CD0F-EAF2-41FC-8C14-0C424BF777A4}" srcOrd="7" destOrd="0" presId="urn:microsoft.com/office/officeart/2011/layout/InterconnectedBlockProcess"/>
    <dgm:cxn modelId="{F04C6ABC-69D2-41C8-AD63-8D1624100856}" type="presParOf" srcId="{A5BD6F7C-68CF-489C-9E39-FD0273777E72}" destId="{E62B7227-CF4A-47FF-B8C9-B16A12E4FD19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93CA0-21EC-4A51-AEAF-89C36BD4BA32}">
      <dsp:nvSpPr>
        <dsp:cNvPr id="0" name=""/>
        <dsp:cNvSpPr/>
      </dsp:nvSpPr>
      <dsp:spPr>
        <a:xfrm>
          <a:off x="4525190" y="775865"/>
          <a:ext cx="1637971" cy="3639990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Competition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Internal Market</a:t>
          </a:r>
          <a:endParaRPr lang="en-US" sz="1800" kern="1200" dirty="0"/>
        </a:p>
      </dsp:txBody>
      <dsp:txXfrm>
        <a:off x="4733069" y="775865"/>
        <a:ext cx="1430092" cy="3639990"/>
      </dsp:txXfrm>
    </dsp:sp>
    <dsp:sp modelId="{54C6D745-27EB-46F0-96B4-C20476AC1DB1}">
      <dsp:nvSpPr>
        <dsp:cNvPr id="0" name=""/>
        <dsp:cNvSpPr/>
      </dsp:nvSpPr>
      <dsp:spPr>
        <a:xfrm>
          <a:off x="4525190" y="0"/>
          <a:ext cx="1637971" cy="777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Affordability</a:t>
          </a:r>
          <a:endParaRPr lang="en-US" sz="2200" kern="1200" dirty="0"/>
        </a:p>
      </dsp:txBody>
      <dsp:txXfrm>
        <a:off x="4525190" y="0"/>
        <a:ext cx="1637971" cy="777190"/>
      </dsp:txXfrm>
    </dsp:sp>
    <dsp:sp modelId="{C5A49B28-6B13-464E-A5B1-AC6D886A813C}">
      <dsp:nvSpPr>
        <dsp:cNvPr id="0" name=""/>
        <dsp:cNvSpPr/>
      </dsp:nvSpPr>
      <dsp:spPr>
        <a:xfrm>
          <a:off x="2886726" y="775865"/>
          <a:ext cx="1637971" cy="338033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Sustainability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Technological innovations</a:t>
          </a:r>
          <a:endParaRPr lang="en-US" sz="1800" kern="1200" dirty="0"/>
        </a:p>
      </dsp:txBody>
      <dsp:txXfrm>
        <a:off x="3094606" y="775865"/>
        <a:ext cx="1430092" cy="3380337"/>
      </dsp:txXfrm>
    </dsp:sp>
    <dsp:sp modelId="{06877466-A6DB-4F1F-9DA8-3360F432341A}">
      <dsp:nvSpPr>
        <dsp:cNvPr id="0" name=""/>
        <dsp:cNvSpPr/>
      </dsp:nvSpPr>
      <dsp:spPr>
        <a:xfrm>
          <a:off x="2886726" y="125851"/>
          <a:ext cx="1637971" cy="650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Acceptability</a:t>
          </a:r>
          <a:endParaRPr lang="en-US" sz="2200" kern="1200" dirty="0"/>
        </a:p>
      </dsp:txBody>
      <dsp:txXfrm>
        <a:off x="2886726" y="125851"/>
        <a:ext cx="1637971" cy="650014"/>
      </dsp:txXfrm>
    </dsp:sp>
    <dsp:sp modelId="{4CA721D3-4AB1-47CF-BDDD-BC8238F43F71}">
      <dsp:nvSpPr>
        <dsp:cNvPr id="0" name=""/>
        <dsp:cNvSpPr/>
      </dsp:nvSpPr>
      <dsp:spPr>
        <a:xfrm>
          <a:off x="1248755" y="775865"/>
          <a:ext cx="1637971" cy="312024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Security of supply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Investments </a:t>
          </a:r>
          <a:r>
            <a:rPr lang="tr-TR" sz="1800" kern="1200" dirty="0" smtClean="0"/>
            <a:t>in </a:t>
          </a:r>
          <a:r>
            <a:rPr lang="en-US" sz="1800" kern="1200" dirty="0" smtClean="0"/>
            <a:t>production</a:t>
          </a:r>
          <a:r>
            <a:rPr lang="tr-TR" sz="1800" kern="1200" dirty="0" smtClean="0"/>
            <a:t> and </a:t>
          </a:r>
          <a:r>
            <a:rPr lang="en-US" sz="1800" kern="1200" dirty="0" smtClean="0"/>
            <a:t> transport</a:t>
          </a:r>
          <a:r>
            <a:rPr lang="tr-TR" sz="1800" kern="1200" dirty="0" smtClean="0"/>
            <a:t>, </a:t>
          </a:r>
          <a:r>
            <a:rPr lang="en-US" sz="1800" kern="1200" dirty="0" smtClean="0"/>
            <a:t>transmission</a:t>
          </a:r>
          <a:r>
            <a:rPr lang="tr-TR" sz="1800" kern="1200" dirty="0" smtClean="0"/>
            <a:t>, </a:t>
          </a:r>
          <a:r>
            <a:rPr lang="en-US" sz="1800" kern="1200" dirty="0" smtClean="0"/>
            <a:t>distribution</a:t>
          </a:r>
          <a:endParaRPr lang="en-US" sz="1800" kern="1200" dirty="0"/>
        </a:p>
      </dsp:txBody>
      <dsp:txXfrm>
        <a:off x="1456634" y="775865"/>
        <a:ext cx="1430092" cy="3120243"/>
      </dsp:txXfrm>
    </dsp:sp>
    <dsp:sp modelId="{E62B7227-CF4A-47FF-B8C9-B16A12E4FD19}">
      <dsp:nvSpPr>
        <dsp:cNvPr id="0" name=""/>
        <dsp:cNvSpPr/>
      </dsp:nvSpPr>
      <dsp:spPr>
        <a:xfrm>
          <a:off x="1248755" y="255678"/>
          <a:ext cx="1637971" cy="520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Availability</a:t>
          </a:r>
          <a:endParaRPr lang="en-US" sz="2200" kern="1200" dirty="0"/>
        </a:p>
      </dsp:txBody>
      <dsp:txXfrm>
        <a:off x="1248755" y="255678"/>
        <a:ext cx="1637971" cy="520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1F37A-9E3E-450F-B493-FE26B01B7DAB}" type="datetimeFigureOut">
              <a:rPr lang="tr-TR" smtClean="0"/>
              <a:t>16.05.2022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62083-6A7E-4285-8C20-6FB2E1DB7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9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8CC8B-CF71-4E33-9352-0CE715BC99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05EA96-2CC4-46C1-A260-3530182ACF6D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52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0413" fontAlgn="base">
              <a:spcBef>
                <a:spcPct val="0"/>
              </a:spcBef>
              <a:spcAft>
                <a:spcPct val="0"/>
              </a:spcAft>
              <a:defRPr/>
            </a:pPr>
            <a:fld id="{E5C4B317-26DD-42AA-90BC-AF64477EF8C7}" type="slidenum">
              <a:rPr lang="en-US" smtClean="0"/>
              <a:pPr defTabSz="7604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3686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791" tIns="45395" rIns="90791" bIns="45395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 security is essentially summarized in the following </a:t>
            </a:r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elements – 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 on demand, when a country wants energy, it should be available</a:t>
            </a:r>
            <a:r>
              <a:rPr lang="tr-TR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 should be able to access energy sources globally to ensure uninterrupted growth</a:t>
            </a:r>
            <a:endParaRPr lang="tr-TR" dirty="0" smtClean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Affordability of the energy being procured to ensure that the growth engine is not impacted by the price impact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9" name="3 Slayt Numarası Yer Tutucusu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1CDBEC-5000-4E4C-A7E0-E9155D0D8B1B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7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 narrowly, energy security is defined as </a:t>
            </a:r>
            <a:r>
              <a:rPr lang="tr-TR" b="1" dirty="0" smtClean="0">
                <a:latin typeface="Verdana" pitchFamily="34" charset="0"/>
              </a:rPr>
              <a:t>Energy security</a:t>
            </a:r>
            <a:r>
              <a:rPr lang="tr-TR" dirty="0" smtClean="0">
                <a:latin typeface="Verdana" pitchFamily="34" charset="0"/>
              </a:rPr>
              <a:t>: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FFFF66"/>
              </a:buClr>
              <a:buSzPct val="60000"/>
              <a:buFont typeface="Wingdings" pitchFamily="2" charset="2"/>
              <a:buChar char="ü"/>
            </a:pPr>
            <a:r>
              <a:rPr lang="tr-TR" u="sng" dirty="0" smtClean="0">
                <a:latin typeface="Verdana" pitchFamily="34" charset="0"/>
              </a:rPr>
              <a:t>Adequate</a:t>
            </a:r>
            <a:r>
              <a:rPr lang="tr-TR" dirty="0" smtClean="0">
                <a:latin typeface="Verdana" pitchFamily="34" charset="0"/>
              </a:rPr>
              <a:t>,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FFFF66"/>
              </a:buClr>
              <a:buSzPct val="60000"/>
              <a:buFont typeface="Wingdings" pitchFamily="2" charset="2"/>
              <a:buChar char="ü"/>
            </a:pPr>
            <a:r>
              <a:rPr lang="tr-TR" u="sng" dirty="0" smtClean="0">
                <a:latin typeface="Verdana" pitchFamily="34" charset="0"/>
              </a:rPr>
              <a:t>affordable</a:t>
            </a:r>
            <a:r>
              <a:rPr lang="tr-TR" dirty="0" smtClean="0">
                <a:latin typeface="Verdana" pitchFamily="34" charset="0"/>
              </a:rPr>
              <a:t>,</a:t>
            </a:r>
            <a:r>
              <a:rPr lang="tr-TR" u="sng" dirty="0" smtClean="0">
                <a:latin typeface="Verdana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FFFF66"/>
              </a:buClr>
              <a:buSzPct val="60000"/>
              <a:buFont typeface="Wingdings" pitchFamily="2" charset="2"/>
              <a:buChar char="ü"/>
            </a:pPr>
            <a:r>
              <a:rPr lang="tr-TR" u="sng" dirty="0" smtClean="0">
                <a:latin typeface="Verdana" pitchFamily="34" charset="0"/>
              </a:rPr>
              <a:t>reliable</a:t>
            </a:r>
            <a:r>
              <a:rPr lang="tr-TR" dirty="0" smtClean="0">
                <a:latin typeface="Verdana" pitchFamily="34" charset="0"/>
              </a:rPr>
              <a:t>,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FFFF66"/>
              </a:buClr>
              <a:buSzPct val="60000"/>
              <a:buFont typeface="Wingdings" pitchFamily="2" charset="2"/>
              <a:buChar char="ü"/>
            </a:pPr>
            <a:r>
              <a:rPr lang="tr-TR" u="sng" dirty="0" smtClean="0">
                <a:latin typeface="Verdana" pitchFamily="34" charset="0"/>
              </a:rPr>
              <a:t>timely</a:t>
            </a:r>
            <a:r>
              <a:rPr lang="tr-TR" dirty="0" smtClean="0">
                <a:latin typeface="Verdana" pitchFamily="34" charset="0"/>
              </a:rPr>
              <a:t>,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FFFF66"/>
              </a:buClr>
              <a:buSzPct val="60000"/>
              <a:buFont typeface="Wingdings" pitchFamily="2" charset="2"/>
              <a:buChar char="ü"/>
            </a:pPr>
            <a:r>
              <a:rPr lang="tr-TR" u="sng" dirty="0" smtClean="0">
                <a:latin typeface="Verdana" pitchFamily="34" charset="0"/>
              </a:rPr>
              <a:t>clean</a:t>
            </a:r>
            <a:r>
              <a:rPr lang="tr-TR" dirty="0" smtClean="0">
                <a:latin typeface="Verdana" pitchFamily="34" charset="0"/>
              </a:rPr>
              <a:t> </a:t>
            </a:r>
            <a:r>
              <a:rPr lang="tr-TR" i="1" dirty="0" smtClean="0">
                <a:latin typeface="Verdana" pitchFamily="34" charset="0"/>
              </a:rPr>
              <a:t>and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FFFF66"/>
              </a:buClr>
              <a:buSzPct val="60000"/>
              <a:buFont typeface="Wingdings" pitchFamily="2" charset="2"/>
              <a:buChar char="ü"/>
            </a:pPr>
            <a:r>
              <a:rPr lang="tr-TR" u="sng" dirty="0" smtClean="0">
                <a:latin typeface="Verdana" pitchFamily="34" charset="0"/>
              </a:rPr>
              <a:t>uninterrupted</a:t>
            </a:r>
            <a:r>
              <a:rPr lang="tr-TR" dirty="0" smtClean="0">
                <a:latin typeface="Verdana" pitchFamily="34" charset="0"/>
              </a:rPr>
              <a:t> supplies of energy.</a:t>
            </a:r>
            <a:r>
              <a:rPr lang="tr-TR" u="sng" dirty="0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dirty="0" smtClean="0">
                <a:latin typeface="Verdana" pitchFamily="34" charset="0"/>
              </a:rPr>
              <a:t>Energy security matters because energy is essential to economic growth and human development.</a:t>
            </a:r>
          </a:p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A4C54-E169-4F15-9621-FF81353F9D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715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CFF-84A0-4B7B-963E-AB1BB7A09C95}" type="datetime1">
              <a:rPr lang="tr-TR" smtClean="0"/>
              <a:t>16.05.2022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5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EF63-642E-46EB-B871-CC783DA00CC4}" type="datetime1">
              <a:rPr lang="tr-TR" smtClean="0"/>
              <a:t>16.05.2022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41B4-C5FA-47AB-A71F-94C51CFE639A}" type="datetime1">
              <a:rPr lang="tr-TR" smtClean="0"/>
              <a:t>16.05.2022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920000" y="1440000"/>
            <a:ext cx="9651200" cy="240000"/>
          </a:xfrm>
        </p:spPr>
        <p:txBody>
          <a:bodyPr anchor="t">
            <a:noAutofit/>
          </a:bodyPr>
          <a:lstStyle>
            <a:lvl1pPr marL="0" indent="0">
              <a:buNone/>
              <a:defRPr sz="16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8000"/>
              </a:lnSpc>
              <a:defRPr/>
            </a:lvl1pPr>
            <a:lvl2pPr marL="395990" indent="-179996">
              <a:buSzPct val="100000"/>
              <a:buFont typeface="Arial" panose="020B0604020202020204" pitchFamily="34" charset="0"/>
              <a:buChar char="•"/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655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CD5-4842-4938-93CD-DA526F445E62}" type="datetime1">
              <a:rPr lang="tr-TR" smtClean="0"/>
              <a:t>16.05.2022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908C-5C67-49D8-989F-949B7278ECD9}" type="datetime1">
              <a:rPr lang="tr-TR" smtClean="0"/>
              <a:t>16.05.2022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3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CB1A-9616-45DB-A8B0-70CEDF12933D}" type="datetime1">
              <a:rPr lang="tr-TR" smtClean="0"/>
              <a:t>16.05.2022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573-13D6-49AE-93A4-5B2332047427}" type="datetime1">
              <a:rPr lang="tr-TR" smtClean="0"/>
              <a:t>16.05.2022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796-952A-4063-BF21-F96A34B3ACD2}" type="datetime1">
              <a:rPr lang="tr-TR" smtClean="0"/>
              <a:t>16.05.2022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1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F4F7-719E-4801-8325-EE977003CC1E}" type="datetime1">
              <a:rPr lang="tr-TR" smtClean="0"/>
              <a:t>16.05.2022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B23-EB7D-4703-A33D-08113F039D80}" type="datetime1">
              <a:rPr lang="tr-TR" smtClean="0"/>
              <a:t>16.05.2022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96B2-C4F0-44E1-B0E9-8DA0873BE245}" type="datetime1">
              <a:rPr lang="tr-TR" smtClean="0"/>
              <a:t>16.05.2022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9976-747C-4754-818B-E42D2D027CFD}" type="datetime1">
              <a:rPr lang="tr-TR" smtClean="0"/>
              <a:t>16.05.2022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78B3-87C9-4CF2-B2FB-F3E46095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5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363855" y="1976582"/>
            <a:ext cx="5246254" cy="40270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tr-T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Security in Europe</a:t>
            </a:r>
          </a:p>
          <a:p>
            <a:pPr>
              <a:spcBef>
                <a:spcPts val="0"/>
              </a:spcBef>
            </a:pPr>
            <a:endParaRPr lang="tr-TR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tr-TR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tr-TR" sz="3200" b="1" dirty="0" smtClean="0">
                <a:solidFill>
                  <a:srgbClr val="002060"/>
                </a:solidFill>
              </a:rPr>
              <a:t>Prof. </a:t>
            </a:r>
            <a:r>
              <a:rPr lang="en-US" sz="3200" b="1" dirty="0" smtClean="0">
                <a:solidFill>
                  <a:srgbClr val="002060"/>
                </a:solidFill>
              </a:rPr>
              <a:t>Dr. Mitat </a:t>
            </a:r>
            <a:r>
              <a:rPr lang="en-US" sz="3200" b="1" dirty="0" err="1" smtClean="0">
                <a:solidFill>
                  <a:srgbClr val="002060"/>
                </a:solidFill>
              </a:rPr>
              <a:t>Çelikpala</a:t>
            </a:r>
            <a:endParaRPr lang="tr-TR" sz="3200" b="1" dirty="0" smtClean="0">
              <a:solidFill>
                <a:srgbClr val="002060"/>
              </a:solidFill>
            </a:endParaRPr>
          </a:p>
        </p:txBody>
      </p:sp>
      <p:pic>
        <p:nvPicPr>
          <p:cNvPr id="2" name="Picture 2" descr="https://www.debatingeurope.eu/wp-content/uploads/2016/01/E4C-Energy-Secur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1" y="332510"/>
            <a:ext cx="5745109" cy="62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5" y="365125"/>
            <a:ext cx="5865091" cy="1325563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Challenge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2052918"/>
            <a:ext cx="4286106" cy="4218573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Escalating dependence on handful number of supplier, </a:t>
            </a:r>
            <a:r>
              <a:rPr lang="en-GB" dirty="0" smtClean="0">
                <a:solidFill>
                  <a:srgbClr val="002060"/>
                </a:solidFill>
              </a:rPr>
              <a:t>especially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Russian </a:t>
            </a:r>
            <a:r>
              <a:rPr lang="en-GB" dirty="0">
                <a:solidFill>
                  <a:srgbClr val="002060"/>
                </a:solidFill>
              </a:rPr>
              <a:t>Federation.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2060"/>
                </a:solidFill>
              </a:rPr>
              <a:t>In </a:t>
            </a:r>
            <a:r>
              <a:rPr lang="en-GB" dirty="0">
                <a:solidFill>
                  <a:srgbClr val="002060"/>
                </a:solidFill>
              </a:rPr>
              <a:t>the last decade the EU (especially the Eastern member states) has found itself </a:t>
            </a:r>
            <a:r>
              <a:rPr lang="en-GB" dirty="0" smtClean="0">
                <a:solidFill>
                  <a:srgbClr val="002060"/>
                </a:solidFill>
              </a:rPr>
              <a:t>under the </a:t>
            </a:r>
            <a:r>
              <a:rPr lang="en-GB" dirty="0">
                <a:solidFill>
                  <a:srgbClr val="002060"/>
                </a:solidFill>
              </a:rPr>
              <a:t>Russian vertical monopoly over the supply of natural gas, which discourages and undermines the European consumers' drive for diversification efforts. </a:t>
            </a:r>
            <a:endParaRPr lang="tr-TR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EU Energy Depend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73" y="184727"/>
            <a:ext cx="6280727" cy="65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7382" y="500063"/>
            <a:ext cx="11166763" cy="121790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REPowerEU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53309"/>
            <a:ext cx="10515600" cy="507076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Commission </a:t>
            </a:r>
            <a:r>
              <a:rPr lang="en-US" dirty="0">
                <a:solidFill>
                  <a:srgbClr val="002060"/>
                </a:solidFill>
              </a:rPr>
              <a:t>President Ursula von der </a:t>
            </a:r>
            <a:r>
              <a:rPr lang="en-US" dirty="0" err="1" smtClean="0">
                <a:solidFill>
                  <a:srgbClr val="002060"/>
                </a:solidFill>
              </a:rPr>
              <a:t>Leyen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i="1" dirty="0">
                <a:solidFill>
                  <a:srgbClr val="002060"/>
                </a:solidFill>
              </a:rPr>
              <a:t>“</a:t>
            </a:r>
            <a:r>
              <a:rPr lang="en-US" b="1" i="1" dirty="0">
                <a:solidFill>
                  <a:srgbClr val="002060"/>
                </a:solidFill>
              </a:rPr>
              <a:t>We must become independent from Russian oil, coal and gas</a:t>
            </a:r>
            <a:r>
              <a:rPr lang="en-US" i="1" dirty="0">
                <a:solidFill>
                  <a:srgbClr val="002060"/>
                </a:solidFill>
              </a:rPr>
              <a:t>. </a:t>
            </a:r>
            <a:r>
              <a:rPr lang="tr-TR" i="1" dirty="0" smtClean="0">
                <a:solidFill>
                  <a:srgbClr val="002060"/>
                </a:solidFill>
              </a:rPr>
              <a:t>..</a:t>
            </a:r>
            <a:r>
              <a:rPr lang="en-US" i="1" dirty="0" smtClean="0">
                <a:solidFill>
                  <a:srgbClr val="002060"/>
                </a:solidFill>
              </a:rPr>
              <a:t>.We </a:t>
            </a:r>
            <a:r>
              <a:rPr lang="en-US" i="1" dirty="0">
                <a:solidFill>
                  <a:srgbClr val="002060"/>
                </a:solidFill>
              </a:rPr>
              <a:t>need to act now to mitigate the impact of rising energy prices, diversify our gas supply for next winter and accelerate the clean energy transition. </a:t>
            </a:r>
            <a:r>
              <a:rPr lang="en-US" b="1" i="1" dirty="0">
                <a:solidFill>
                  <a:srgbClr val="002060"/>
                </a:solidFill>
              </a:rPr>
              <a:t>The quicker we switch to renewables and hydrogen, combined with more energy efficiency, the quicker we will be truly independent and master our energy system</a:t>
            </a:r>
            <a:r>
              <a:rPr lang="en-US" i="1" dirty="0" smtClean="0">
                <a:solidFill>
                  <a:srgbClr val="002060"/>
                </a:solidFill>
              </a:rPr>
              <a:t>.”</a:t>
            </a: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Executive Vice-President for the European Green Deal, </a:t>
            </a:r>
            <a:r>
              <a:rPr lang="en-US" dirty="0" err="1">
                <a:solidFill>
                  <a:srgbClr val="002060"/>
                </a:solidFill>
              </a:rPr>
              <a:t>Frans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dirty="0" smtClean="0">
                <a:solidFill>
                  <a:srgbClr val="002060"/>
                </a:solidFill>
              </a:rPr>
              <a:t>Timmermans: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i="1" dirty="0" smtClean="0">
                <a:solidFill>
                  <a:srgbClr val="002060"/>
                </a:solidFill>
              </a:rPr>
              <a:t>“Let's </a:t>
            </a:r>
            <a:r>
              <a:rPr lang="en-US" i="1" dirty="0">
                <a:solidFill>
                  <a:srgbClr val="002060"/>
                </a:solidFill>
              </a:rPr>
              <a:t>dash into renewable energy at lightning speed. </a:t>
            </a:r>
            <a:r>
              <a:rPr lang="en-US" b="1" i="1" dirty="0">
                <a:solidFill>
                  <a:srgbClr val="002060"/>
                </a:solidFill>
              </a:rPr>
              <a:t>Renewables</a:t>
            </a:r>
            <a:r>
              <a:rPr lang="en-US" i="1" dirty="0">
                <a:solidFill>
                  <a:srgbClr val="002060"/>
                </a:solidFill>
              </a:rPr>
              <a:t> are a cheap, clean, and potentially endless source of energy and instead of funding the fossil fuel industry elsewhere, they create jobs here</a:t>
            </a:r>
            <a:r>
              <a:rPr lang="en-US" i="1" dirty="0" smtClean="0">
                <a:solidFill>
                  <a:srgbClr val="002060"/>
                </a:solidFill>
              </a:rPr>
              <a:t>..”</a:t>
            </a:r>
            <a:r>
              <a:rPr lang="en-US" i="1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Commissioner for Energy, Kadri </a:t>
            </a:r>
            <a:r>
              <a:rPr lang="en-US" dirty="0" smtClean="0">
                <a:solidFill>
                  <a:srgbClr val="002060"/>
                </a:solidFill>
              </a:rPr>
              <a:t>Simson: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i="1" dirty="0" smtClean="0">
                <a:solidFill>
                  <a:srgbClr val="002060"/>
                </a:solidFill>
              </a:rPr>
              <a:t>“For </a:t>
            </a:r>
            <a:r>
              <a:rPr lang="en-US" i="1" dirty="0">
                <a:solidFill>
                  <a:srgbClr val="002060"/>
                </a:solidFill>
              </a:rPr>
              <a:t>the remaining weeks of this winter, Europe has sufficient amounts of gas, but </a:t>
            </a:r>
            <a:r>
              <a:rPr lang="en-US" b="1" i="1" dirty="0">
                <a:solidFill>
                  <a:srgbClr val="002060"/>
                </a:solidFill>
              </a:rPr>
              <a:t>we need to replenish our reserves urgently for next year</a:t>
            </a:r>
            <a:r>
              <a:rPr lang="en-US" i="1" dirty="0">
                <a:solidFill>
                  <a:srgbClr val="002060"/>
                </a:solidFill>
              </a:rPr>
              <a:t>. The Commission will therefore propose that </a:t>
            </a:r>
            <a:r>
              <a:rPr lang="en-US" b="1" i="1" dirty="0">
                <a:solidFill>
                  <a:srgbClr val="002060"/>
                </a:solidFill>
              </a:rPr>
              <a:t>by 1 October, gas storage in the EU has to be filled up to at least 90</a:t>
            </a:r>
            <a:r>
              <a:rPr lang="en-US" b="1" i="1" dirty="0" smtClean="0">
                <a:solidFill>
                  <a:srgbClr val="002060"/>
                </a:solidFill>
              </a:rPr>
              <a:t>%.</a:t>
            </a:r>
            <a:r>
              <a:rPr lang="en-US" i="1" dirty="0" smtClean="0">
                <a:solidFill>
                  <a:srgbClr val="002060"/>
                </a:solidFill>
              </a:rPr>
              <a:t>”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Joint Statement between the </a:t>
            </a:r>
            <a:r>
              <a:rPr lang="en-US" b="1" dirty="0" smtClean="0">
                <a:solidFill>
                  <a:srgbClr val="002060"/>
                </a:solidFill>
              </a:rPr>
              <a:t>E</a:t>
            </a:r>
            <a:r>
              <a:rPr lang="tr-TR" b="1" dirty="0" smtClean="0">
                <a:solidFill>
                  <a:srgbClr val="002060"/>
                </a:solidFill>
              </a:rPr>
              <a:t>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and the </a:t>
            </a:r>
            <a:r>
              <a:rPr lang="en-US" b="1" dirty="0" smtClean="0">
                <a:solidFill>
                  <a:srgbClr val="002060"/>
                </a:solidFill>
              </a:rPr>
              <a:t>U</a:t>
            </a:r>
            <a:r>
              <a:rPr lang="tr-TR" b="1" dirty="0" smtClean="0">
                <a:solidFill>
                  <a:srgbClr val="002060"/>
                </a:solidFill>
              </a:rPr>
              <a:t>S </a:t>
            </a:r>
            <a:r>
              <a:rPr lang="en-US" b="1" dirty="0">
                <a:solidFill>
                  <a:srgbClr val="002060"/>
                </a:solidFill>
              </a:rPr>
              <a:t>on European Energy Security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15127"/>
            <a:ext cx="10515600" cy="4061836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educing Europe</a:t>
            </a:r>
            <a:r>
              <a:rPr lang="tr-TR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s </a:t>
            </a:r>
            <a:r>
              <a:rPr lang="en-US" b="1" dirty="0">
                <a:solidFill>
                  <a:srgbClr val="002060"/>
                </a:solidFill>
              </a:rPr>
              <a:t>dependency </a:t>
            </a:r>
            <a:r>
              <a:rPr lang="en-US" b="1" dirty="0" smtClean="0">
                <a:solidFill>
                  <a:srgbClr val="002060"/>
                </a:solidFill>
              </a:rPr>
              <a:t>on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Russian energy</a:t>
            </a:r>
            <a:r>
              <a:rPr lang="tr-TR" dirty="0" smtClean="0">
                <a:solidFill>
                  <a:srgbClr val="002060"/>
                </a:solidFill>
              </a:rPr>
              <a:t>,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002060"/>
                </a:solidFill>
              </a:rPr>
              <a:t>A</a:t>
            </a:r>
            <a:r>
              <a:rPr lang="en-US" dirty="0" err="1" smtClean="0">
                <a:solidFill>
                  <a:srgbClr val="002060"/>
                </a:solidFill>
              </a:rPr>
              <a:t>ccelerating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the global transition to </a:t>
            </a:r>
            <a:r>
              <a:rPr lang="en-US" b="1" dirty="0">
                <a:solidFill>
                  <a:srgbClr val="002060"/>
                </a:solidFill>
              </a:rPr>
              <a:t>clean </a:t>
            </a:r>
            <a:r>
              <a:rPr lang="en-US" b="1" dirty="0" smtClean="0">
                <a:solidFill>
                  <a:srgbClr val="002060"/>
                </a:solidFill>
              </a:rPr>
              <a:t>energy</a:t>
            </a:r>
            <a:r>
              <a:rPr lang="tr-TR" dirty="0" smtClean="0">
                <a:solidFill>
                  <a:srgbClr val="002060"/>
                </a:solidFill>
              </a:rPr>
              <a:t>,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002060"/>
                </a:solidFill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eeting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the goals of </a:t>
            </a:r>
            <a:r>
              <a:rPr lang="en-US" b="1" dirty="0">
                <a:solidFill>
                  <a:srgbClr val="002060"/>
                </a:solidFill>
              </a:rPr>
              <a:t>the Paris </a:t>
            </a:r>
            <a:r>
              <a:rPr lang="en-US" b="1" dirty="0" smtClean="0">
                <a:solidFill>
                  <a:srgbClr val="002060"/>
                </a:solidFill>
              </a:rPr>
              <a:t>Agreement</a:t>
            </a:r>
            <a:r>
              <a:rPr lang="tr-TR" dirty="0" smtClean="0">
                <a:solidFill>
                  <a:srgbClr val="002060"/>
                </a:solidFill>
              </a:rPr>
              <a:t>,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stablish </a:t>
            </a:r>
            <a:r>
              <a:rPr lang="en-US" dirty="0">
                <a:solidFill>
                  <a:srgbClr val="002060"/>
                </a:solidFill>
              </a:rPr>
              <a:t>a joint </a:t>
            </a:r>
            <a:r>
              <a:rPr lang="en-US" b="1" dirty="0">
                <a:solidFill>
                  <a:srgbClr val="002060"/>
                </a:solidFill>
              </a:rPr>
              <a:t>Task Force </a:t>
            </a:r>
            <a:r>
              <a:rPr lang="en-US" b="1" dirty="0" smtClean="0">
                <a:solidFill>
                  <a:srgbClr val="002060"/>
                </a:solidFill>
              </a:rPr>
              <a:t>on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Energy </a:t>
            </a:r>
            <a:r>
              <a:rPr lang="en-US" b="1" dirty="0">
                <a:solidFill>
                  <a:srgbClr val="002060"/>
                </a:solidFill>
              </a:rPr>
              <a:t>Security </a:t>
            </a:r>
            <a:r>
              <a:rPr lang="en-US" dirty="0">
                <a:solidFill>
                  <a:srgbClr val="002060"/>
                </a:solidFill>
              </a:rPr>
              <a:t>to set out the parameters of this cooperation and execute its </a:t>
            </a:r>
            <a:r>
              <a:rPr lang="en-US" dirty="0" smtClean="0">
                <a:solidFill>
                  <a:srgbClr val="002060"/>
                </a:solidFill>
              </a:rPr>
              <a:t>implementation</a:t>
            </a:r>
            <a:r>
              <a:rPr lang="tr-TR" dirty="0" smtClean="0">
                <a:solidFill>
                  <a:srgbClr val="002060"/>
                </a:solidFill>
              </a:rPr>
              <a:t>,</a:t>
            </a:r>
            <a:endParaRPr lang="tr-T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357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and Policy Conflicts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566" y="1699492"/>
            <a:ext cx="10128107" cy="4613562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</a:rPr>
              <a:t>Re</a:t>
            </a:r>
            <a:r>
              <a:rPr lang="en-US" sz="2400" dirty="0" smtClean="0">
                <a:solidFill>
                  <a:srgbClr val="002060"/>
                </a:solidFill>
              </a:rPr>
              <a:t>quire </a:t>
            </a:r>
            <a:r>
              <a:rPr lang="en-US" sz="2400" dirty="0">
                <a:solidFill>
                  <a:srgbClr val="002060"/>
                </a:solidFill>
              </a:rPr>
              <a:t>massive investments in LNG terminals and </a:t>
            </a:r>
            <a:r>
              <a:rPr lang="en-US" sz="2400" dirty="0" smtClean="0">
                <a:solidFill>
                  <a:srgbClr val="002060"/>
                </a:solidFill>
              </a:rPr>
              <a:t>infrastructure; not </a:t>
            </a:r>
            <a:r>
              <a:rPr lang="en-US" sz="2400" dirty="0">
                <a:solidFill>
                  <a:srgbClr val="002060"/>
                </a:solidFill>
              </a:rPr>
              <a:t>specified how the financing </a:t>
            </a:r>
            <a:r>
              <a:rPr lang="en-US" sz="2400" dirty="0" smtClean="0">
                <a:solidFill>
                  <a:srgbClr val="002060"/>
                </a:solidFill>
              </a:rPr>
              <a:t>will </a:t>
            </a:r>
            <a:r>
              <a:rPr lang="en-US" sz="2400" dirty="0">
                <a:solidFill>
                  <a:srgbClr val="002060"/>
                </a:solidFill>
              </a:rPr>
              <a:t>be </a:t>
            </a:r>
            <a:r>
              <a:rPr lang="en-US" sz="2400" dirty="0" smtClean="0">
                <a:solidFill>
                  <a:srgbClr val="002060"/>
                </a:solidFill>
              </a:rPr>
              <a:t>secured</a:t>
            </a:r>
            <a:r>
              <a:rPr lang="tr-TR" sz="2400" dirty="0" smtClean="0">
                <a:solidFill>
                  <a:srgbClr val="002060"/>
                </a:solidFill>
              </a:rPr>
              <a:t>,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2060"/>
                </a:solidFill>
              </a:rPr>
              <a:t>M</a:t>
            </a:r>
            <a:r>
              <a:rPr lang="en-US" sz="2400" dirty="0" smtClean="0">
                <a:solidFill>
                  <a:srgbClr val="002060"/>
                </a:solidFill>
              </a:rPr>
              <a:t>ember </a:t>
            </a:r>
            <a:r>
              <a:rPr lang="en-US" sz="2400" dirty="0">
                <a:solidFill>
                  <a:srgbClr val="002060"/>
                </a:solidFill>
              </a:rPr>
              <a:t>states have very fragmented shale gas policies and do not agree on a common </a:t>
            </a:r>
            <a:r>
              <a:rPr lang="en-US" sz="2400" dirty="0" smtClean="0">
                <a:solidFill>
                  <a:srgbClr val="002060"/>
                </a:solidFill>
              </a:rPr>
              <a:t>approach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ax incentives and subsidies for unconventional fossil fuels in </a:t>
            </a:r>
            <a:r>
              <a:rPr lang="en-US" sz="2400" dirty="0">
                <a:solidFill>
                  <a:srgbClr val="002060"/>
                </a:solidFill>
              </a:rPr>
              <a:t>conflict with creating a more integrated, smoother energy market </a:t>
            </a:r>
            <a:r>
              <a:rPr lang="en-US" sz="2400" dirty="0" smtClean="0">
                <a:solidFill>
                  <a:srgbClr val="002060"/>
                </a:solidFill>
              </a:rPr>
              <a:t>and potentially with renewable energy targets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suggested voluntary demand aggregation mechanism for collective purchasing of gas </a:t>
            </a:r>
            <a:r>
              <a:rPr lang="en-US" sz="2400" dirty="0" smtClean="0">
                <a:solidFill>
                  <a:srgbClr val="002060"/>
                </a:solidFill>
              </a:rPr>
              <a:t>already rejected by a majority of member states: better to pursue antitrust proceedings against Gazprom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348880"/>
            <a:ext cx="8229600" cy="179107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2854" y="704851"/>
            <a:ext cx="9408746" cy="11886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Security: Main Questions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2854" y="2022764"/>
            <a:ext cx="9510346" cy="4627418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srgbClr val="002060"/>
                </a:solidFill>
              </a:rPr>
              <a:t>Will enough energy be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en-US" sz="3200" dirty="0">
                <a:solidFill>
                  <a:srgbClr val="002060"/>
                </a:solidFill>
              </a:rPr>
              <a:t> to meet the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of a growing world and at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cost</a:t>
            </a:r>
            <a:r>
              <a:rPr lang="en-US" sz="3200" dirty="0">
                <a:solidFill>
                  <a:srgbClr val="002060"/>
                </a:solidFill>
              </a:rPr>
              <a:t> and with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technologies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srgbClr val="002060"/>
                </a:solidFill>
              </a:rPr>
              <a:t>How can the security of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energy system </a:t>
            </a:r>
            <a:r>
              <a:rPr lang="en-US" sz="3200" dirty="0">
                <a:solidFill>
                  <a:srgbClr val="002060"/>
                </a:solidFill>
              </a:rPr>
              <a:t>on which the world depends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protected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srgbClr val="002060"/>
                </a:solidFill>
              </a:rPr>
              <a:t>What will be the impact of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concerns</a:t>
            </a:r>
            <a:r>
              <a:rPr lang="en-US" sz="3200" dirty="0">
                <a:solidFill>
                  <a:srgbClr val="002060"/>
                </a:solidFill>
              </a:rPr>
              <a:t> and how will energy development affect the environment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tr-TR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9020" y="476672"/>
            <a:ext cx="9611780" cy="8640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Security: Definition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489083" y="1445915"/>
            <a:ext cx="4396338" cy="5762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Elusive: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varies depending upon one’s position in the value chain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Resim 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9020" y="2127324"/>
            <a:ext cx="4176464" cy="4516289"/>
          </a:xfrm>
        </p:spPr>
      </p:pic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310555" y="1863969"/>
            <a:ext cx="6172200" cy="4779644"/>
          </a:xfrm>
        </p:spPr>
        <p:txBody>
          <a:bodyPr>
            <a:normAutofit/>
          </a:bodyPr>
          <a:lstStyle/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Consumers and energy-intensive industries,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Major oil producing countries,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Oil and gas producing countries,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Transit countries,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Developing countries,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Power companies,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Policymakers.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1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3 Başlık"/>
          <p:cNvSpPr>
            <a:spLocks noGrp="1"/>
          </p:cNvSpPr>
          <p:nvPr>
            <p:ph type="title" idx="4294967295"/>
          </p:nvPr>
        </p:nvSpPr>
        <p:spPr>
          <a:xfrm>
            <a:off x="1355482" y="476250"/>
            <a:ext cx="7678514" cy="7921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Elements of Energy Security</a:t>
            </a:r>
          </a:p>
        </p:txBody>
      </p:sp>
      <p:sp>
        <p:nvSpPr>
          <p:cNvPr id="7172" name="4 İçerik Yer Tutucusu"/>
          <p:cNvSpPr>
            <a:spLocks noGrp="1"/>
          </p:cNvSpPr>
          <p:nvPr>
            <p:ph idx="4294967295"/>
          </p:nvPr>
        </p:nvSpPr>
        <p:spPr>
          <a:xfrm>
            <a:off x="3973513" y="1484313"/>
            <a:ext cx="8218487" cy="5040312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Tx/>
              <a:buChar char="•"/>
              <a:defRPr/>
            </a:pPr>
            <a:endParaRPr lang="en-US" sz="18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buFontTx/>
              <a:buChar char="•"/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4"/>
          <p:cNvSpPr/>
          <p:nvPr/>
        </p:nvSpPr>
        <p:spPr>
          <a:xfrm>
            <a:off x="1355482" y="1647842"/>
            <a:ext cx="2736227" cy="607817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Microsoft Sans Serif" pitchFamily="34" charset="0"/>
              </a:rPr>
              <a:t>Availability</a:t>
            </a:r>
            <a:endParaRPr lang="en-GB" dirty="0">
              <a:cs typeface="Microsoft Sans Serif" pitchFamily="34" charset="0"/>
            </a:endParaRPr>
          </a:p>
        </p:txBody>
      </p:sp>
      <p:sp>
        <p:nvSpPr>
          <p:cNvPr id="7" name="Pentagon 5"/>
          <p:cNvSpPr/>
          <p:nvPr/>
        </p:nvSpPr>
        <p:spPr>
          <a:xfrm>
            <a:off x="1366595" y="2671091"/>
            <a:ext cx="2725114" cy="64807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Microsoft Sans Serif" pitchFamily="34" charset="0"/>
              </a:rPr>
              <a:t>Accessibility</a:t>
            </a:r>
            <a:endParaRPr lang="en-GB" dirty="0">
              <a:cs typeface="Microsoft Sans Serif" pitchFamily="34" charset="0"/>
            </a:endParaRPr>
          </a:p>
        </p:txBody>
      </p:sp>
      <p:sp>
        <p:nvSpPr>
          <p:cNvPr id="8" name="Pentagon 6"/>
          <p:cNvSpPr/>
          <p:nvPr/>
        </p:nvSpPr>
        <p:spPr>
          <a:xfrm>
            <a:off x="1366595" y="3698592"/>
            <a:ext cx="2725114" cy="64807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Microsoft Sans Serif" pitchFamily="34" charset="0"/>
              </a:rPr>
              <a:t>Affordability</a:t>
            </a:r>
            <a:endParaRPr lang="en-GB" dirty="0">
              <a:cs typeface="Microsoft Sans Serif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2982" y="1648142"/>
            <a:ext cx="6075887" cy="6182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anchor="ctr"/>
          <a:lstStyle/>
          <a:p>
            <a:pPr>
              <a:spcBef>
                <a:spcPct val="40000"/>
              </a:spcBef>
              <a:buClr>
                <a:schemeClr val="accent1"/>
              </a:buClr>
              <a:defRPr/>
            </a:pPr>
            <a:r>
              <a:rPr lang="tr-TR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 a country wants energy, it should be available</a:t>
            </a:r>
            <a:r>
              <a:rPr lang="tr-TR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2982" y="2664039"/>
            <a:ext cx="6075886" cy="6182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anchor="ctr"/>
          <a:lstStyle/>
          <a:p>
            <a:pPr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 should be able to access energy sources globally to ensure uninterrupted growth</a:t>
            </a:r>
            <a:r>
              <a:rPr lang="tr-TR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2982" y="3735818"/>
            <a:ext cx="6075886" cy="63616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anchor="ctr"/>
          <a:lstStyle/>
          <a:p>
            <a:pPr>
              <a:spcBef>
                <a:spcPct val="40000"/>
              </a:spcBef>
              <a:buClr>
                <a:schemeClr val="accent1"/>
              </a:buClr>
              <a:defRPr/>
            </a:pPr>
            <a:r>
              <a:rPr lang="tr-TR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growth engine is not impacted by the price impact</a:t>
            </a:r>
          </a:p>
        </p:txBody>
      </p:sp>
      <p:sp>
        <p:nvSpPr>
          <p:cNvPr id="3944458" name="11 Dikdörtgen"/>
          <p:cNvSpPr>
            <a:spLocks noChangeArrowheads="1"/>
          </p:cNvSpPr>
          <p:nvPr/>
        </p:nvSpPr>
        <p:spPr bwMode="auto">
          <a:xfrm>
            <a:off x="753576" y="5778915"/>
            <a:ext cx="1072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Problems: Production Related; Transportation Related; Political; Economy Related; or some other.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Pentagon 6"/>
          <p:cNvSpPr/>
          <p:nvPr/>
        </p:nvSpPr>
        <p:spPr>
          <a:xfrm>
            <a:off x="1366595" y="4744747"/>
            <a:ext cx="2725114" cy="64807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Microsoft Sans Serif" pitchFamily="34" charset="0"/>
              </a:rPr>
              <a:t>Sustainability</a:t>
            </a:r>
          </a:p>
        </p:txBody>
      </p:sp>
      <p:sp>
        <p:nvSpPr>
          <p:cNvPr id="15" name="Rectangle 10"/>
          <p:cNvSpPr/>
          <p:nvPr/>
        </p:nvSpPr>
        <p:spPr>
          <a:xfrm>
            <a:off x="4922982" y="4744747"/>
            <a:ext cx="6075886" cy="64807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anchor="ctr"/>
          <a:lstStyle/>
          <a:p>
            <a:pPr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able to access energy sources sustainably   </a:t>
            </a:r>
          </a:p>
        </p:txBody>
      </p:sp>
    </p:spTree>
    <p:extLst>
      <p:ext uri="{BB962C8B-B14F-4D97-AF65-F5344CB8AC3E}">
        <p14:creationId xmlns:p14="http://schemas.microsoft.com/office/powerpoint/2010/main" val="2785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94691" y="497742"/>
            <a:ext cx="8531824" cy="865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Energy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47855" y="1840775"/>
            <a:ext cx="66132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rgbClr val="002060"/>
                </a:solidFill>
              </a:rPr>
              <a:t>T</a:t>
            </a:r>
            <a:r>
              <a:rPr lang="en-US" sz="2800" dirty="0" smtClean="0">
                <a:solidFill>
                  <a:srgbClr val="002060"/>
                </a:solidFill>
              </a:rPr>
              <a:t>he </a:t>
            </a:r>
            <a:r>
              <a:rPr lang="en-US" sz="2800" dirty="0">
                <a:solidFill>
                  <a:srgbClr val="002060"/>
                </a:solidFill>
              </a:rPr>
              <a:t>current </a:t>
            </a:r>
            <a:r>
              <a:rPr lang="tr-TR" sz="2800" dirty="0" err="1" smtClean="0">
                <a:solidFill>
                  <a:srgbClr val="002060"/>
                </a:solidFill>
              </a:rPr>
              <a:t>definition</a:t>
            </a:r>
            <a:r>
              <a:rPr lang="tr-TR" sz="2800" dirty="0" smtClean="0">
                <a:solidFill>
                  <a:srgbClr val="002060"/>
                </a:solidFill>
              </a:rPr>
              <a:t> of </a:t>
            </a:r>
            <a:r>
              <a:rPr lang="en-US" sz="2800" dirty="0" smtClean="0">
                <a:solidFill>
                  <a:srgbClr val="002060"/>
                </a:solidFill>
              </a:rPr>
              <a:t>European </a:t>
            </a:r>
            <a:r>
              <a:rPr lang="en-US" sz="2800" dirty="0">
                <a:solidFill>
                  <a:srgbClr val="002060"/>
                </a:solidFill>
              </a:rPr>
              <a:t>energy </a:t>
            </a:r>
            <a:r>
              <a:rPr lang="tr-TR" sz="2800" dirty="0" err="1" smtClean="0">
                <a:solidFill>
                  <a:srgbClr val="002060"/>
                </a:solidFill>
              </a:rPr>
              <a:t>security</a:t>
            </a:r>
            <a:r>
              <a:rPr lang="tr-TR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is </a:t>
            </a:r>
            <a:r>
              <a:rPr lang="en-US" sz="2800" dirty="0">
                <a:solidFill>
                  <a:srgbClr val="002060"/>
                </a:solidFill>
              </a:rPr>
              <a:t>in line with that of the International Energy Agency (IEA)</a:t>
            </a:r>
            <a:r>
              <a:rPr lang="tr-TR" sz="2800" dirty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“</a:t>
            </a:r>
            <a:r>
              <a:rPr lang="en-US" sz="2800" b="1" dirty="0">
                <a:solidFill>
                  <a:srgbClr val="002060"/>
                </a:solidFill>
              </a:rPr>
              <a:t>uninterrupted availability of energy at an affordable price.</a:t>
            </a:r>
            <a:r>
              <a:rPr lang="en-US" sz="2800" dirty="0">
                <a:solidFill>
                  <a:srgbClr val="002060"/>
                </a:solidFill>
              </a:rPr>
              <a:t>” </a:t>
            </a:r>
            <a:endParaRPr lang="tr-TR" sz="28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>
                <a:solidFill>
                  <a:srgbClr val="002060"/>
                </a:solidFill>
              </a:rPr>
              <a:t>European Energy Security </a:t>
            </a:r>
            <a:r>
              <a:rPr lang="en-US" sz="2800" dirty="0" smtClean="0">
                <a:solidFill>
                  <a:srgbClr val="002060"/>
                </a:solidFill>
              </a:rPr>
              <a:t>Strategy</a:t>
            </a:r>
            <a:r>
              <a:rPr lang="tr-TR" sz="2800" dirty="0" smtClean="0">
                <a:solidFill>
                  <a:srgbClr val="002060"/>
                </a:solidFill>
              </a:rPr>
              <a:t> (</a:t>
            </a:r>
            <a:r>
              <a:rPr lang="en-US" sz="2800" dirty="0" smtClean="0">
                <a:solidFill>
                  <a:srgbClr val="002060"/>
                </a:solidFill>
              </a:rPr>
              <a:t>2014</a:t>
            </a:r>
            <a:r>
              <a:rPr lang="tr-TR" sz="2800" dirty="0" smtClean="0">
                <a:solidFill>
                  <a:srgbClr val="002060"/>
                </a:solidFill>
              </a:rPr>
              <a:t>):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en-US" sz="2800" b="1" dirty="0">
                <a:solidFill>
                  <a:srgbClr val="002060"/>
                </a:solidFill>
              </a:rPr>
              <a:t>EU prosperity and security hinges on a stable and abundant supply of energy</a:t>
            </a:r>
            <a:r>
              <a:rPr lang="en-US" sz="2800" dirty="0">
                <a:solidFill>
                  <a:srgbClr val="002060"/>
                </a:solidFill>
              </a:rPr>
              <a:t>.” </a:t>
            </a:r>
            <a:endParaRPr lang="tr-TR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135712"/>
              </p:ext>
            </p:extLst>
          </p:nvPr>
        </p:nvGraphicFramePr>
        <p:xfrm>
          <a:off x="-993620" y="1749580"/>
          <a:ext cx="7411917" cy="441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61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91263"/>
            <a:ext cx="8947522" cy="104357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as an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Union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2052918"/>
            <a:ext cx="9412288" cy="4195481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A </a:t>
            </a:r>
            <a:r>
              <a:rPr lang="en-US" dirty="0" smtClean="0">
                <a:solidFill>
                  <a:srgbClr val="002060"/>
                </a:solidFill>
              </a:rPr>
              <a:t>Green </a:t>
            </a:r>
            <a:r>
              <a:rPr lang="en-US" dirty="0">
                <a:solidFill>
                  <a:srgbClr val="002060"/>
                </a:solidFill>
              </a:rPr>
              <a:t>paper was issued in </a:t>
            </a:r>
            <a:r>
              <a:rPr lang="en-US" dirty="0" smtClean="0">
                <a:solidFill>
                  <a:srgbClr val="002060"/>
                </a:solidFill>
              </a:rPr>
              <a:t>2000</a:t>
            </a:r>
            <a:r>
              <a:rPr lang="tr-TR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“</a:t>
            </a:r>
            <a:r>
              <a:rPr lang="en-US" b="1" dirty="0">
                <a:solidFill>
                  <a:srgbClr val="002060"/>
                </a:solidFill>
              </a:rPr>
              <a:t>Towards a European strategy for security of </a:t>
            </a:r>
            <a:r>
              <a:rPr lang="en-US" b="1" dirty="0" smtClean="0">
                <a:solidFill>
                  <a:srgbClr val="002060"/>
                </a:solidFill>
              </a:rPr>
              <a:t>energy supply</a:t>
            </a:r>
            <a:r>
              <a:rPr lang="tr-TR" b="1" dirty="0" smtClean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</a:rPr>
              <a:t>Another one in 2006: </a:t>
            </a: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b="1" dirty="0">
                <a:solidFill>
                  <a:srgbClr val="002060"/>
                </a:solidFill>
              </a:rPr>
              <a:t>A European </a:t>
            </a:r>
            <a:r>
              <a:rPr lang="en-US" b="1" dirty="0" smtClean="0">
                <a:solidFill>
                  <a:srgbClr val="002060"/>
                </a:solidFill>
              </a:rPr>
              <a:t>strategy for sustainable, competitive and secure </a:t>
            </a:r>
            <a:r>
              <a:rPr lang="tr-TR" b="1" dirty="0" smtClean="0">
                <a:solidFill>
                  <a:srgbClr val="002060"/>
                </a:solidFill>
              </a:rPr>
              <a:t>e</a:t>
            </a:r>
            <a:r>
              <a:rPr lang="en-US" b="1" dirty="0" err="1" smtClean="0">
                <a:solidFill>
                  <a:srgbClr val="002060"/>
                </a:solidFill>
              </a:rPr>
              <a:t>nergy</a:t>
            </a:r>
            <a:r>
              <a:rPr lang="tr-TR" b="1" dirty="0" smtClean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b="1" dirty="0" smtClean="0">
                <a:solidFill>
                  <a:srgbClr val="002060"/>
                </a:solidFill>
              </a:rPr>
              <a:t>Third </a:t>
            </a:r>
            <a:r>
              <a:rPr lang="tr-TR" b="1" dirty="0" err="1" smtClean="0">
                <a:solidFill>
                  <a:srgbClr val="002060"/>
                </a:solidFill>
              </a:rPr>
              <a:t>Energy</a:t>
            </a:r>
            <a:r>
              <a:rPr lang="tr-TR" b="1" dirty="0" smtClean="0">
                <a:solidFill>
                  <a:srgbClr val="002060"/>
                </a:solidFill>
              </a:rPr>
              <a:t> P</a:t>
            </a:r>
            <a:r>
              <a:rPr lang="en-US" b="1" dirty="0" err="1" smtClean="0">
                <a:solidFill>
                  <a:srgbClr val="002060"/>
                </a:solidFill>
              </a:rPr>
              <a:t>ackage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entered into force in September 2009.</a:t>
            </a:r>
            <a:endParaRPr lang="tr-T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governing</a:t>
            </a: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The </a:t>
            </a:r>
            <a:r>
              <a:rPr lang="en-US" sz="3600" dirty="0">
                <a:solidFill>
                  <a:srgbClr val="002060"/>
                </a:solidFill>
              </a:rPr>
              <a:t>Energy Union’s leading topics are: </a:t>
            </a:r>
            <a:r>
              <a:rPr lang="en-US" sz="3600" b="1" dirty="0" smtClean="0">
                <a:solidFill>
                  <a:srgbClr val="002060"/>
                </a:solidFill>
              </a:rPr>
              <a:t>security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b="1" dirty="0">
                <a:solidFill>
                  <a:srgbClr val="002060"/>
                </a:solidFill>
              </a:rPr>
              <a:t>solidarity</a:t>
            </a:r>
            <a:r>
              <a:rPr lang="en-US" sz="3600" dirty="0">
                <a:solidFill>
                  <a:srgbClr val="002060"/>
                </a:solidFill>
              </a:rPr>
              <a:t> and </a:t>
            </a:r>
            <a:r>
              <a:rPr lang="en-US" sz="3600" b="1" dirty="0">
                <a:solidFill>
                  <a:srgbClr val="002060"/>
                </a:solidFill>
              </a:rPr>
              <a:t>trust</a:t>
            </a:r>
            <a:r>
              <a:rPr lang="en-US" sz="3600" dirty="0">
                <a:solidFill>
                  <a:srgbClr val="002060"/>
                </a:solidFill>
              </a:rPr>
              <a:t>: diversifying Europe's sources of energy and ensuring energy security through solidarity and cooperation between EU </a:t>
            </a:r>
            <a:r>
              <a:rPr lang="en-US" sz="3600" dirty="0" smtClean="0">
                <a:solidFill>
                  <a:srgbClr val="002060"/>
                </a:solidFill>
              </a:rPr>
              <a:t>countries</a:t>
            </a:r>
            <a:endParaRPr lang="tr-TR" sz="3600" dirty="0" smtClean="0">
              <a:solidFill>
                <a:srgbClr val="002060"/>
              </a:solidFill>
            </a:endParaRPr>
          </a:p>
          <a:p>
            <a:r>
              <a:rPr lang="tr-TR" sz="3600" b="1" dirty="0">
                <a:solidFill>
                  <a:srgbClr val="002060"/>
                </a:solidFill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fully integrated internal energy market</a:t>
            </a:r>
            <a:r>
              <a:rPr lang="en-US" sz="3600" dirty="0">
                <a:solidFill>
                  <a:srgbClr val="002060"/>
                </a:solidFill>
              </a:rPr>
              <a:t>: enabling the free flow of energy through the EU through adequate infrastructure and without technical or regulatory barriers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9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Energy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1002818" cy="4857894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he </a:t>
            </a:r>
            <a:r>
              <a:rPr lang="en-US" sz="2400" dirty="0">
                <a:solidFill>
                  <a:srgbClr val="002060"/>
                </a:solidFill>
              </a:rPr>
              <a:t>Single European Market for </a:t>
            </a:r>
            <a:r>
              <a:rPr lang="en-US" sz="2400" dirty="0" err="1" smtClean="0">
                <a:solidFill>
                  <a:srgbClr val="002060"/>
                </a:solidFill>
              </a:rPr>
              <a:t>energ</a:t>
            </a:r>
            <a:r>
              <a:rPr lang="tr-TR" sz="2400" dirty="0" smtClean="0">
                <a:solidFill>
                  <a:srgbClr val="002060"/>
                </a:solidFill>
              </a:rPr>
              <a:t>y,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</a:rPr>
              <a:t>H</a:t>
            </a:r>
            <a:r>
              <a:rPr lang="en-US" sz="2400" dirty="0" err="1" smtClean="0">
                <a:solidFill>
                  <a:srgbClr val="002060"/>
                </a:solidFill>
              </a:rPr>
              <a:t>igher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standard</a:t>
            </a:r>
            <a:r>
              <a:rPr lang="tr-TR" sz="2400" dirty="0" smtClean="0">
                <a:solidFill>
                  <a:srgbClr val="002060"/>
                </a:solidFill>
              </a:rPr>
              <a:t>s,</a:t>
            </a:r>
            <a:endParaRPr lang="tr-TR" sz="2400" dirty="0" smtClean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</a:rPr>
              <a:t>U</a:t>
            </a:r>
            <a:r>
              <a:rPr lang="en-US" sz="2400" dirty="0" err="1" smtClean="0">
                <a:solidFill>
                  <a:srgbClr val="002060"/>
                </a:solidFill>
              </a:rPr>
              <a:t>nbundling</a:t>
            </a:r>
            <a:r>
              <a:rPr lang="tr-TR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tr-TR" sz="2400" dirty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</a:rPr>
              <a:t>N</a:t>
            </a:r>
            <a:r>
              <a:rPr lang="en-US" sz="2400" dirty="0" err="1" smtClean="0">
                <a:solidFill>
                  <a:srgbClr val="002060"/>
                </a:solidFill>
              </a:rPr>
              <a:t>ational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energy regulators across the </a:t>
            </a:r>
            <a:r>
              <a:rPr lang="en-US" sz="2400" dirty="0" smtClean="0">
                <a:solidFill>
                  <a:srgbClr val="002060"/>
                </a:solidFill>
              </a:rPr>
              <a:t>E</a:t>
            </a:r>
            <a:r>
              <a:rPr lang="tr-TR" sz="2400" dirty="0" smtClean="0">
                <a:solidFill>
                  <a:srgbClr val="002060"/>
                </a:solidFill>
              </a:rPr>
              <a:t>U,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tr-TR" sz="2400" dirty="0" smtClean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</a:rPr>
              <a:t>Ha</a:t>
            </a:r>
            <a:r>
              <a:rPr lang="en-US" sz="2400" dirty="0" err="1" smtClean="0">
                <a:solidFill>
                  <a:srgbClr val="002060"/>
                </a:solidFill>
              </a:rPr>
              <a:t>rmoniz</a:t>
            </a:r>
            <a:r>
              <a:rPr lang="tr-TR" sz="2400" dirty="0" err="1" smtClean="0">
                <a:solidFill>
                  <a:srgbClr val="002060"/>
                </a:solidFill>
              </a:rPr>
              <a:t>ation</a:t>
            </a:r>
            <a:r>
              <a:rPr lang="tr-TR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tr-TR" sz="2400" dirty="0" smtClean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rgbClr val="002060"/>
                </a:solidFill>
              </a:rPr>
              <a:t>Priorities</a:t>
            </a:r>
            <a:r>
              <a:rPr lang="tr-TR" sz="2400" dirty="0" smtClean="0">
                <a:solidFill>
                  <a:srgbClr val="002060"/>
                </a:solidFill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</a:rPr>
              <a:t>Supply security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</a:rPr>
              <a:t>Diversif</a:t>
            </a:r>
            <a:r>
              <a:rPr lang="tr-TR" sz="2400" dirty="0" err="1" smtClean="0">
                <a:solidFill>
                  <a:srgbClr val="002060"/>
                </a:solidFill>
              </a:rPr>
              <a:t>ication</a:t>
            </a:r>
            <a:r>
              <a:rPr lang="tr-TR" sz="2400" dirty="0" smtClean="0">
                <a:solidFill>
                  <a:srgbClr val="002060"/>
                </a:solidFill>
              </a:rPr>
              <a:t>), </a:t>
            </a:r>
            <a:r>
              <a:rPr lang="en-US" sz="2400" b="1" dirty="0" smtClean="0">
                <a:solidFill>
                  <a:srgbClr val="002060"/>
                </a:solidFill>
              </a:rPr>
              <a:t>A </a:t>
            </a:r>
            <a:r>
              <a:rPr lang="en-US" sz="2400" b="1" dirty="0">
                <a:solidFill>
                  <a:srgbClr val="002060"/>
                </a:solidFill>
              </a:rPr>
              <a:t>fully-integrated internal energy </a:t>
            </a:r>
            <a:r>
              <a:rPr lang="en-US" sz="2400" b="1" dirty="0" smtClean="0">
                <a:solidFill>
                  <a:srgbClr val="002060"/>
                </a:solidFill>
              </a:rPr>
              <a:t>market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To </a:t>
            </a:r>
            <a:r>
              <a:rPr lang="en-US" sz="2400" dirty="0">
                <a:solidFill>
                  <a:srgbClr val="002060"/>
                </a:solidFill>
              </a:rPr>
              <a:t>enable increased competition and lower energy </a:t>
            </a:r>
            <a:r>
              <a:rPr lang="en-US" sz="2400" dirty="0" smtClean="0">
                <a:solidFill>
                  <a:srgbClr val="002060"/>
                </a:solidFill>
              </a:rPr>
              <a:t>prices</a:t>
            </a:r>
            <a:r>
              <a:rPr lang="tr-TR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smtClean="0">
                <a:solidFill>
                  <a:srgbClr val="002060"/>
                </a:solidFill>
              </a:rPr>
              <a:t>affordability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tr-TR" sz="2400" dirty="0" smtClean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Energy efficiency</a:t>
            </a:r>
            <a:r>
              <a:rPr lang="tr-TR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smtClean="0">
                <a:solidFill>
                  <a:srgbClr val="002060"/>
                </a:solidFill>
              </a:rPr>
              <a:t>Consuming </a:t>
            </a:r>
            <a:r>
              <a:rPr lang="en-US" sz="2400" dirty="0">
                <a:solidFill>
                  <a:srgbClr val="002060"/>
                </a:solidFill>
              </a:rPr>
              <a:t>less </a:t>
            </a:r>
            <a:r>
              <a:rPr lang="en-US" sz="2400" dirty="0" smtClean="0">
                <a:solidFill>
                  <a:srgbClr val="002060"/>
                </a:solidFill>
              </a:rPr>
              <a:t>energy</a:t>
            </a:r>
            <a:r>
              <a:rPr lang="tr-TR" sz="2400" dirty="0" smtClean="0">
                <a:solidFill>
                  <a:srgbClr val="002060"/>
                </a:solidFill>
              </a:rPr>
              <a:t>), </a:t>
            </a:r>
            <a:r>
              <a:rPr lang="en-US" sz="2400" b="1" dirty="0" smtClean="0">
                <a:solidFill>
                  <a:srgbClr val="002060"/>
                </a:solidFill>
              </a:rPr>
              <a:t>Emissions reduction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new </a:t>
            </a:r>
            <a:r>
              <a:rPr lang="en-US" sz="2400" dirty="0">
                <a:solidFill>
                  <a:srgbClr val="002060"/>
                </a:solidFill>
              </a:rPr>
              <a:t>infrastructure and </a:t>
            </a:r>
            <a:r>
              <a:rPr lang="en-US" sz="2400" dirty="0" smtClean="0">
                <a:solidFill>
                  <a:srgbClr val="002060"/>
                </a:solidFill>
              </a:rPr>
              <a:t>Technologies</a:t>
            </a:r>
            <a:r>
              <a:rPr lang="tr-TR" sz="2400" dirty="0" smtClean="0">
                <a:solidFill>
                  <a:srgbClr val="002060"/>
                </a:solidFill>
              </a:rPr>
              <a:t>), </a:t>
            </a:r>
            <a:r>
              <a:rPr lang="en-US" sz="2400" b="1" dirty="0" smtClean="0">
                <a:solidFill>
                  <a:srgbClr val="002060"/>
                </a:solidFill>
              </a:rPr>
              <a:t>Research </a:t>
            </a:r>
            <a:r>
              <a:rPr lang="en-US" sz="2400" b="1" dirty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innovation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low-carbon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</a:rPr>
              <a:t>echnologies</a:t>
            </a:r>
            <a:r>
              <a:rPr lang="tr-TR" sz="2400" dirty="0" smtClean="0">
                <a:solidFill>
                  <a:srgbClr val="002060"/>
                </a:solidFill>
              </a:rPr>
              <a:t>).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Institutions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European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Agency for the Cooperation of Energy Regulators (ACER) and European Network of Transmission System Operators (ENTSO). 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tr-T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2030 </a:t>
            </a:r>
            <a:r>
              <a:rPr lang="tr-T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The EEA </a:t>
            </a:r>
            <a:r>
              <a:rPr lang="en-US" dirty="0" smtClean="0">
                <a:solidFill>
                  <a:srgbClr val="002060"/>
                </a:solidFill>
              </a:rPr>
              <a:t>report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‘</a:t>
            </a:r>
            <a:r>
              <a:rPr lang="tr-TR" dirty="0" err="1" smtClean="0">
                <a:solidFill>
                  <a:srgbClr val="002060"/>
                </a:solidFill>
              </a:rPr>
              <a:t>Trends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and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Protections</a:t>
            </a:r>
            <a:r>
              <a:rPr lang="tr-TR" dirty="0" smtClean="0">
                <a:solidFill>
                  <a:srgbClr val="002060"/>
                </a:solidFill>
              </a:rPr>
              <a:t> in Europe 2021’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dirty="0" smtClean="0">
                <a:solidFill>
                  <a:srgbClr val="002060"/>
                </a:solidFill>
              </a:rPr>
              <a:t>estimate</a:t>
            </a:r>
            <a:r>
              <a:rPr lang="tr-TR" dirty="0" smtClean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that the </a:t>
            </a:r>
            <a:r>
              <a:rPr lang="en-US" b="1" dirty="0">
                <a:solidFill>
                  <a:srgbClr val="002060"/>
                </a:solidFill>
              </a:rPr>
              <a:t>EU achieved its three 2020 climate and energy </a:t>
            </a:r>
            <a:r>
              <a:rPr lang="en-US" b="1" dirty="0" smtClean="0">
                <a:solidFill>
                  <a:srgbClr val="002060"/>
                </a:solidFill>
              </a:rPr>
              <a:t>targets</a:t>
            </a:r>
            <a:r>
              <a:rPr lang="tr-TR" b="1" dirty="0" smtClean="0">
                <a:solidFill>
                  <a:srgbClr val="002060"/>
                </a:solidFill>
              </a:rPr>
              <a:t>: 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reducing </a:t>
            </a:r>
            <a:r>
              <a:rPr lang="en-US" dirty="0">
                <a:solidFill>
                  <a:srgbClr val="002060"/>
                </a:solidFill>
              </a:rPr>
              <a:t>greenhouse gas emissions by 20% compared to 1990 levels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endParaRPr lang="tr-TR" dirty="0" smtClean="0">
              <a:solidFill>
                <a:srgbClr val="002060"/>
              </a:solidFill>
            </a:endParaRP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increasing </a:t>
            </a:r>
            <a:r>
              <a:rPr lang="en-US" dirty="0">
                <a:solidFill>
                  <a:srgbClr val="002060"/>
                </a:solidFill>
              </a:rPr>
              <a:t>the share of </a:t>
            </a:r>
            <a:r>
              <a:rPr lang="en-US" dirty="0" err="1" smtClean="0">
                <a:solidFill>
                  <a:srgbClr val="002060"/>
                </a:solidFill>
              </a:rPr>
              <a:t>renewble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energy use to 20%, </a:t>
            </a:r>
            <a:endParaRPr lang="tr-TR" dirty="0" smtClean="0">
              <a:solidFill>
                <a:srgbClr val="002060"/>
              </a:solidFill>
            </a:endParaRP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improving </a:t>
            </a:r>
            <a:r>
              <a:rPr lang="en-US" dirty="0">
                <a:solidFill>
                  <a:srgbClr val="002060"/>
                </a:solidFill>
              </a:rPr>
              <a:t>energy efficiency by </a:t>
            </a:r>
            <a:r>
              <a:rPr lang="en-US" dirty="0" smtClean="0">
                <a:solidFill>
                  <a:srgbClr val="002060"/>
                </a:solidFill>
              </a:rPr>
              <a:t>20%.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Key targets for 2030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At least 40% cuts in </a:t>
            </a:r>
            <a:r>
              <a:rPr lang="en-US" b="1" dirty="0">
                <a:solidFill>
                  <a:srgbClr val="002060"/>
                </a:solidFill>
              </a:rPr>
              <a:t>greenhouse gas emissions</a:t>
            </a:r>
            <a:r>
              <a:rPr lang="en-US" dirty="0">
                <a:solidFill>
                  <a:srgbClr val="002060"/>
                </a:solidFill>
              </a:rPr>
              <a:t> (from 1990 levels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tr-TR" dirty="0" smtClean="0">
                <a:solidFill>
                  <a:srgbClr val="002060"/>
                </a:solidFill>
              </a:rPr>
              <a:t>,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At least 32% share </a:t>
            </a:r>
            <a:r>
              <a:rPr lang="en-US" dirty="0" smtClean="0">
                <a:solidFill>
                  <a:srgbClr val="002060"/>
                </a:solidFill>
              </a:rPr>
              <a:t>for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</a:rPr>
              <a:t>renewable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</a:rPr>
              <a:t>energy</a:t>
            </a:r>
            <a:r>
              <a:rPr lang="tr-TR" dirty="0" smtClean="0">
                <a:solidFill>
                  <a:srgbClr val="002060"/>
                </a:solidFill>
              </a:rPr>
              <a:t>,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At least 32.5% improvement </a:t>
            </a:r>
            <a:r>
              <a:rPr lang="en-US" dirty="0" smtClean="0">
                <a:solidFill>
                  <a:srgbClr val="002060"/>
                </a:solidFill>
              </a:rPr>
              <a:t>in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</a:rPr>
              <a:t>energy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</a:rPr>
              <a:t>efficiency</a:t>
            </a:r>
            <a:r>
              <a:rPr lang="tr-TR" dirty="0" smtClean="0">
                <a:solidFill>
                  <a:srgbClr val="002060"/>
                </a:solidFill>
              </a:rPr>
              <a:t>,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839</Words>
  <Application>Microsoft Office PowerPoint</Application>
  <PresentationFormat>Geniş ekran</PresentationFormat>
  <Paragraphs>102</Paragraphs>
  <Slides>14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Microsoft Sans Serif</vt:lpstr>
      <vt:lpstr>Times New Roman</vt:lpstr>
      <vt:lpstr>Verdana</vt:lpstr>
      <vt:lpstr>Wingdings</vt:lpstr>
      <vt:lpstr>Office Teması</vt:lpstr>
      <vt:lpstr>PowerPoint Sunusu</vt:lpstr>
      <vt:lpstr>Energy Security: Main Questions</vt:lpstr>
      <vt:lpstr>Energy Security: Definition</vt:lpstr>
      <vt:lpstr>Elements of Energy Security</vt:lpstr>
      <vt:lpstr>What is Energy Security for the EU?</vt:lpstr>
      <vt:lpstr>The EU as an Energy Union</vt:lpstr>
      <vt:lpstr>Building and governing the energy union</vt:lpstr>
      <vt:lpstr>The Third Energy Package</vt:lpstr>
      <vt:lpstr>2020 and 2030 Targets</vt:lpstr>
      <vt:lpstr>Russia as a Challenge?</vt:lpstr>
      <vt:lpstr>The European Commission’ Plan (REPowerEU)</vt:lpstr>
      <vt:lpstr>Joint Statement between the EC and the US on European Energy Security</vt:lpstr>
      <vt:lpstr>Challenges and Policy Conflicts</vt:lpstr>
      <vt:lpstr>Thanks,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Mitat Celikpala</dc:creator>
  <cp:lastModifiedBy>Mitat Celikpala</cp:lastModifiedBy>
  <cp:revision>121</cp:revision>
  <dcterms:created xsi:type="dcterms:W3CDTF">2019-11-14T07:41:08Z</dcterms:created>
  <dcterms:modified xsi:type="dcterms:W3CDTF">2022-05-16T11:39:54Z</dcterms:modified>
</cp:coreProperties>
</file>